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94" r:id="rId4"/>
    <p:sldId id="324" r:id="rId5"/>
    <p:sldId id="327" r:id="rId6"/>
    <p:sldId id="328" r:id="rId7"/>
    <p:sldId id="326" r:id="rId8"/>
    <p:sldId id="332" r:id="rId9"/>
    <p:sldId id="330" r:id="rId10"/>
    <p:sldId id="331" r:id="rId11"/>
    <p:sldId id="295" r:id="rId12"/>
    <p:sldId id="262" r:id="rId13"/>
    <p:sldId id="268" r:id="rId14"/>
    <p:sldId id="296" r:id="rId15"/>
    <p:sldId id="277" r:id="rId16"/>
    <p:sldId id="279" r:id="rId17"/>
    <p:sldId id="325" r:id="rId18"/>
    <p:sldId id="329" r:id="rId19"/>
    <p:sldId id="310" r:id="rId20"/>
    <p:sldId id="316" r:id="rId21"/>
    <p:sldId id="318" r:id="rId22"/>
    <p:sldId id="32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-1094" y="-24"/>
      </p:cViewPr>
      <p:guideLst>
        <p:guide orient="horz" pos="4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 snapToGrid="0" showGuides="1">
      <p:cViewPr varScale="1">
        <p:scale>
          <a:sx n="67" d="100"/>
          <a:sy n="67" d="100"/>
        </p:scale>
        <p:origin x="322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FE322-E73F-4F95-AEA9-58963A053CF6}" type="doc">
      <dgm:prSet loTypeId="urn:microsoft.com/office/officeart/2005/8/layout/list1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585C80D-83FC-4EEF-A084-7D09070BF530}">
      <dgm:prSet phldrT="[Text]" custT="1"/>
      <dgm:spPr>
        <a:xfrm>
          <a:off x="396240" y="106439"/>
          <a:ext cx="5547360" cy="236160"/>
        </a:xfrm>
        <a:solidFill>
          <a:srgbClr val="0070C0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  <a:latin typeface="Univers 55"/>
              <a:ea typeface="+mn-ea"/>
              <a:cs typeface="+mn-cs"/>
            </a:rPr>
            <a:t>Founded in 1935 on Wall Street </a:t>
          </a:r>
          <a:endParaRPr lang="en-US" sz="1800" b="1" dirty="0">
            <a:solidFill>
              <a:schemeClr val="bg1"/>
            </a:solidFill>
            <a:latin typeface="Univers 55"/>
            <a:ea typeface="+mn-ea"/>
            <a:cs typeface="+mn-cs"/>
          </a:endParaRPr>
        </a:p>
      </dgm:t>
    </dgm:pt>
    <dgm:pt modelId="{8780D4DC-A574-493C-8189-8069A940AF62}" type="parTrans" cxnId="{CC125E7B-1BA0-4305-A64A-6AE978F24C9D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86D969E9-D238-49CD-A3EF-3D323E3E3433}" type="sibTrans" cxnId="{CC125E7B-1BA0-4305-A64A-6AE978F24C9D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5440B72A-D85D-4381-A632-D313F6964824}">
      <dgm:prSet phldrT="[Text]" custT="1"/>
      <dgm:spPr>
        <a:xfrm>
          <a:off x="396240" y="1200119"/>
          <a:ext cx="5547360" cy="236160"/>
        </a:xfrm>
        <a:solidFill>
          <a:srgbClr val="0070C0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  <a:latin typeface="Univers 55"/>
              <a:ea typeface="+mn-ea"/>
              <a:cs typeface="+mn-cs"/>
            </a:rPr>
            <a:t>Local Presence</a:t>
          </a:r>
          <a:endParaRPr lang="en-US" sz="1800" b="1" dirty="0">
            <a:solidFill>
              <a:schemeClr val="bg1"/>
            </a:solidFill>
            <a:latin typeface="Univers 55"/>
            <a:ea typeface="+mn-ea"/>
            <a:cs typeface="+mn-cs"/>
          </a:endParaRPr>
        </a:p>
      </dgm:t>
    </dgm:pt>
    <dgm:pt modelId="{FA92CA58-117B-4619-A7DD-7CEA9A662BDE}" type="parTrans" cxnId="{C963F8E5-6A0B-4799-83A6-27273FF8D279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970AFEC4-DB64-4E46-BB0F-DBFCEDDFC338}" type="sibTrans" cxnId="{C963F8E5-6A0B-4799-83A6-27273FF8D279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3198AC61-0A25-4220-BA45-8787A7E2D175}">
      <dgm:prSet phldrT="[Text]" custT="1"/>
      <dgm:spPr>
        <a:xfrm>
          <a:off x="0" y="224519"/>
          <a:ext cx="7924800" cy="9324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Focus on municipal (tax-exempt) revenue financing (bond, bank &amp; mortgage)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19325213-EA95-45AC-A688-61FAF8EBB865}" type="parTrans" cxnId="{E65EDE5E-AE9A-45BA-ABA8-35AC3DEBF090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B15D15E1-1A97-4E97-8AB4-F87B2FFA9567}" type="sibTrans" cxnId="{E65EDE5E-AE9A-45BA-ABA8-35AC3DEBF090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8BD2FBCC-81F0-4F10-BF3E-DC9D2F6F5370}">
      <dgm:prSet phldrT="[Text]" custT="1"/>
      <dgm:spPr>
        <a:xfrm>
          <a:off x="0" y="224519"/>
          <a:ext cx="7924800" cy="9324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Focus on senior living, healthcare, not-for-profit, education, and human services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B17B0842-4562-4C5A-BE13-0479C8B010E4}" type="parTrans" cxnId="{CA3D8A98-A185-4A80-A3CB-E44FEDBACD20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DD01F0B8-D406-4B1E-842B-AF55E87A11D5}" type="sibTrans" cxnId="{CA3D8A98-A185-4A80-A3CB-E44FEDBACD20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EBBD2D72-3137-4557-841B-A2A84505FFB8}">
      <dgm:prSet phldrT="[Text]" custT="1"/>
      <dgm:spPr>
        <a:xfrm>
          <a:off x="396240" y="2974200"/>
          <a:ext cx="5547360" cy="236160"/>
        </a:xfrm>
        <a:solidFill>
          <a:srgbClr val="0070C0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  <a:latin typeface="Univers 55"/>
              <a:ea typeface="+mn-ea"/>
              <a:cs typeface="+mn-cs"/>
            </a:rPr>
            <a:t>Extensive Capital Sourcing and Bond Distribution Capabilities</a:t>
          </a:r>
          <a:endParaRPr lang="en-US" sz="1800" b="1" dirty="0">
            <a:solidFill>
              <a:schemeClr val="bg1"/>
            </a:solidFill>
            <a:latin typeface="Univers 55"/>
            <a:ea typeface="+mn-ea"/>
            <a:cs typeface="+mn-cs"/>
          </a:endParaRPr>
        </a:p>
      </dgm:t>
    </dgm:pt>
    <dgm:pt modelId="{92C57F39-7546-425E-B845-8C93A3B596C0}" type="parTrans" cxnId="{A96C782A-73BA-4B2E-A0D4-307AC61D9FD0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1D5F20F5-163B-4EE8-9C78-4E0465250174}" type="sibTrans" cxnId="{A96C782A-73BA-4B2E-A0D4-307AC61D9FD0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5A09CDC6-BC94-4EDA-B2D6-8B73D40E874F}">
      <dgm:prSet phldrT="[Text]" custT="1"/>
      <dgm:spPr>
        <a:xfrm>
          <a:off x="0" y="3092280"/>
          <a:ext cx="7924800" cy="18144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Focus on high yield tax-exempt debt for retail (individual) + institutional investors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60D3016B-AACF-495B-934E-E61E28B40B82}" type="parTrans" cxnId="{3C0AE83C-BCBC-4FCB-B706-54E19C4AB075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EB3543FD-7B5E-4958-9452-382EA05D1F4C}" type="sibTrans" cxnId="{3C0AE83C-BCBC-4FCB-B706-54E19C4AB075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CBA68915-EC65-40CA-816B-920DCBC7E4B2}">
      <dgm:prSet phldrT="[Text]" custT="1"/>
      <dgm:spPr>
        <a:xfrm>
          <a:off x="0" y="3092280"/>
          <a:ext cx="7924800" cy="18144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$1.9bn assets under management (5,600 retail accounts)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242549F0-D7F8-45A0-9153-952C20341420}" type="parTrans" cxnId="{6F43922C-0AA2-49A0-93EB-9A1939271493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BD77C5E6-DF32-483D-B34F-A57E8C08346E}" type="sibTrans" cxnId="{6F43922C-0AA2-49A0-93EB-9A1939271493}">
      <dgm:prSet/>
      <dgm:spPr/>
      <dgm:t>
        <a:bodyPr/>
        <a:lstStyle/>
        <a:p>
          <a:endParaRPr lang="en-US" sz="1200">
            <a:solidFill>
              <a:srgbClr val="455560"/>
            </a:solidFill>
            <a:latin typeface="Calibri" pitchFamily="34" charset="0"/>
          </a:endParaRPr>
        </a:p>
      </dgm:t>
    </dgm:pt>
    <dgm:pt modelId="{660E9FD4-8AC2-402C-A069-CAC1BD78B001}">
      <dgm:prSet phldrT="[Text]" custT="1"/>
      <dgm:spPr>
        <a:xfrm>
          <a:off x="0" y="5067959"/>
          <a:ext cx="7924800" cy="6930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Provide financial advisory and underwriting services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DEE87D02-74E9-4D9C-88E6-8688B43D4094}" type="parTrans" cxnId="{030B6093-D19E-4283-856D-A89A710FFEEF}">
      <dgm:prSet/>
      <dgm:spPr/>
      <dgm:t>
        <a:bodyPr/>
        <a:lstStyle/>
        <a:p>
          <a:endParaRPr lang="en-US" sz="1200">
            <a:solidFill>
              <a:srgbClr val="455560"/>
            </a:solidFill>
          </a:endParaRPr>
        </a:p>
      </dgm:t>
    </dgm:pt>
    <dgm:pt modelId="{140332F3-9C41-4410-A61B-C36266CE7B0F}" type="sibTrans" cxnId="{030B6093-D19E-4283-856D-A89A710FFEEF}">
      <dgm:prSet/>
      <dgm:spPr/>
      <dgm:t>
        <a:bodyPr/>
        <a:lstStyle/>
        <a:p>
          <a:endParaRPr lang="en-US" sz="1200">
            <a:solidFill>
              <a:srgbClr val="455560"/>
            </a:solidFill>
          </a:endParaRPr>
        </a:p>
      </dgm:t>
    </dgm:pt>
    <dgm:pt modelId="{34F2863E-029B-4BE3-897B-E2DAD90780CF}">
      <dgm:prSet phldrT="[Text]" custT="1"/>
      <dgm:spPr>
        <a:xfrm>
          <a:off x="0" y="1318199"/>
          <a:ext cx="7924800" cy="16128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$1.8 </a:t>
          </a:r>
          <a:r>
            <a:rPr lang="en-US" sz="1600" dirty="0" err="1" smtClean="0">
              <a:latin typeface="Univers 55"/>
              <a:ea typeface="+mn-ea"/>
              <a:cs typeface="+mn-cs"/>
            </a:rPr>
            <a:t>bn</a:t>
          </a:r>
          <a:r>
            <a:rPr lang="en-US" sz="1600" dirty="0" smtClean="0">
              <a:latin typeface="Univers 55"/>
              <a:ea typeface="+mn-ea"/>
              <a:cs typeface="+mn-cs"/>
            </a:rPr>
            <a:t> of senior living financings in 125 transactions for NJ clients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57E07195-C787-464D-9560-37CB4C83E756}" type="parTrans" cxnId="{7EB33BF4-5438-4BB4-84AE-137C63037E71}">
      <dgm:prSet/>
      <dgm:spPr/>
      <dgm:t>
        <a:bodyPr/>
        <a:lstStyle/>
        <a:p>
          <a:endParaRPr lang="en-US" sz="1200">
            <a:solidFill>
              <a:srgbClr val="455560"/>
            </a:solidFill>
          </a:endParaRPr>
        </a:p>
      </dgm:t>
    </dgm:pt>
    <dgm:pt modelId="{B87DD5CE-62C3-4C7F-8347-928D7BFE7E33}" type="sibTrans" cxnId="{7EB33BF4-5438-4BB4-84AE-137C63037E71}">
      <dgm:prSet/>
      <dgm:spPr/>
      <dgm:t>
        <a:bodyPr/>
        <a:lstStyle/>
        <a:p>
          <a:endParaRPr lang="en-US" sz="1200">
            <a:solidFill>
              <a:srgbClr val="455560"/>
            </a:solidFill>
          </a:endParaRPr>
        </a:p>
      </dgm:t>
    </dgm:pt>
    <dgm:pt modelId="{CE9FA60C-5229-47D9-9BE3-72CEE5435689}">
      <dgm:prSet phldrT="[Text]" custT="1"/>
      <dgm:spPr>
        <a:xfrm>
          <a:off x="0" y="3092280"/>
          <a:ext cx="7924800" cy="18144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Dedicated retail sales offices in seven locations targeting high net worth investors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3D7144BD-5ED7-4182-9A25-DC85954E12F9}" type="parTrans" cxnId="{190A1513-AB73-460F-BB21-E930115C9E2A}">
      <dgm:prSet/>
      <dgm:spPr/>
      <dgm:t>
        <a:bodyPr/>
        <a:lstStyle/>
        <a:p>
          <a:endParaRPr lang="en-US" sz="1200">
            <a:solidFill>
              <a:srgbClr val="455560"/>
            </a:solidFill>
          </a:endParaRPr>
        </a:p>
      </dgm:t>
    </dgm:pt>
    <dgm:pt modelId="{E678E2D3-69D7-4A02-9D65-8A13BA720A97}" type="sibTrans" cxnId="{190A1513-AB73-460F-BB21-E930115C9E2A}">
      <dgm:prSet/>
      <dgm:spPr/>
      <dgm:t>
        <a:bodyPr/>
        <a:lstStyle/>
        <a:p>
          <a:endParaRPr lang="en-US" sz="1200">
            <a:solidFill>
              <a:srgbClr val="455560"/>
            </a:solidFill>
          </a:endParaRPr>
        </a:p>
      </dgm:t>
    </dgm:pt>
    <dgm:pt modelId="{BA9365FF-3198-4B21-9DCF-9089E2F1F710}">
      <dgm:prSet phldrT="[Text]" custT="1"/>
      <dgm:spPr>
        <a:xfrm>
          <a:off x="0" y="3092280"/>
          <a:ext cx="7924800" cy="18144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Extensive commercial bank relationships for direct loans and credit support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DBAA4838-5CA7-424B-859B-E1900F1EB6C4}" type="sibTrans" cxnId="{B92BEEA3-7A1F-4E6C-8DBB-7DFD63EB97AE}">
      <dgm:prSet/>
      <dgm:spPr/>
      <dgm:t>
        <a:bodyPr/>
        <a:lstStyle/>
        <a:p>
          <a:endParaRPr lang="en-US" sz="1600"/>
        </a:p>
      </dgm:t>
    </dgm:pt>
    <dgm:pt modelId="{29532C19-FD21-477B-86E2-D9BB0E253EAD}" type="parTrans" cxnId="{B92BEEA3-7A1F-4E6C-8DBB-7DFD63EB97AE}">
      <dgm:prSet/>
      <dgm:spPr/>
      <dgm:t>
        <a:bodyPr/>
        <a:lstStyle/>
        <a:p>
          <a:endParaRPr lang="en-US" sz="1600"/>
        </a:p>
      </dgm:t>
    </dgm:pt>
    <dgm:pt modelId="{495916E7-976E-48BF-879F-3BF3ADE8293F}">
      <dgm:prSet phldrT="[Text]" custT="1"/>
      <dgm:spPr>
        <a:xfrm>
          <a:off x="0" y="1318199"/>
          <a:ext cx="7924800" cy="1612800"/>
        </a:xfrm>
        <a:noFill/>
        <a:ln>
          <a:noFill/>
        </a:ln>
      </dgm:spPr>
      <dgm:t>
        <a:bodyPr/>
        <a:lstStyle/>
        <a:p>
          <a:r>
            <a:rPr lang="en-US" sz="1600" dirty="0" smtClean="0">
              <a:latin typeface="Univers 55"/>
              <a:ea typeface="+mn-ea"/>
              <a:cs typeface="+mn-cs"/>
            </a:rPr>
            <a:t>Two NJ offices providing investment banking, HUD and institutional/retail investment services</a:t>
          </a:r>
          <a:endParaRPr lang="en-US" sz="1600" dirty="0">
            <a:latin typeface="Univers 55"/>
            <a:ea typeface="+mn-ea"/>
            <a:cs typeface="+mn-cs"/>
          </a:endParaRPr>
        </a:p>
      </dgm:t>
    </dgm:pt>
    <dgm:pt modelId="{793E7351-EF3D-4020-94F5-05BA4BEA2F5A}" type="parTrans" cxnId="{8DD679A8-03A4-4778-8C54-896CB3841D5C}">
      <dgm:prSet/>
      <dgm:spPr/>
      <dgm:t>
        <a:bodyPr/>
        <a:lstStyle/>
        <a:p>
          <a:endParaRPr lang="en-US"/>
        </a:p>
      </dgm:t>
    </dgm:pt>
    <dgm:pt modelId="{5C958998-E3A7-4698-8A4A-1D1A04976D2C}" type="sibTrans" cxnId="{8DD679A8-03A4-4778-8C54-896CB3841D5C}">
      <dgm:prSet/>
      <dgm:spPr/>
      <dgm:t>
        <a:bodyPr/>
        <a:lstStyle/>
        <a:p>
          <a:endParaRPr lang="en-US"/>
        </a:p>
      </dgm:t>
    </dgm:pt>
    <dgm:pt modelId="{F6E79101-13C3-43F6-96F4-0DAD537B1AC1}" type="pres">
      <dgm:prSet presAssocID="{6C4FE322-E73F-4F95-AEA9-58963A053C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761726-23F5-4D0E-9F8B-FBAEB32944FB}" type="pres">
      <dgm:prSet presAssocID="{5585C80D-83FC-4EEF-A084-7D09070BF530}" presName="parentLin" presStyleCnt="0"/>
      <dgm:spPr/>
      <dgm:t>
        <a:bodyPr/>
        <a:lstStyle/>
        <a:p>
          <a:endParaRPr lang="en-US"/>
        </a:p>
      </dgm:t>
    </dgm:pt>
    <dgm:pt modelId="{E458B8E2-F836-487E-A9D9-2915704B8E9B}" type="pres">
      <dgm:prSet presAssocID="{5585C80D-83FC-4EEF-A084-7D09070BF530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24E61F7-9E0D-45DB-9239-1DD489ACA1A8}" type="pres">
      <dgm:prSet presAssocID="{5585C80D-83FC-4EEF-A084-7D09070BF530}" presName="parentText" presStyleLbl="node1" presStyleIdx="0" presStyleCnt="3" custScaleY="28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5F2E0-6938-4554-B3A2-766AE566632F}" type="pres">
      <dgm:prSet presAssocID="{5585C80D-83FC-4EEF-A084-7D09070BF530}" presName="negativeSpace" presStyleCnt="0"/>
      <dgm:spPr/>
      <dgm:t>
        <a:bodyPr/>
        <a:lstStyle/>
        <a:p>
          <a:endParaRPr lang="en-US"/>
        </a:p>
      </dgm:t>
    </dgm:pt>
    <dgm:pt modelId="{381497DF-0A86-4B4B-BE63-B023740174D0}" type="pres">
      <dgm:prSet presAssocID="{5585C80D-83FC-4EEF-A084-7D09070BF530}" presName="childText" presStyleLbl="conFgAcc1" presStyleIdx="0" presStyleCnt="3" custLinFactNeighborX="3736" custLinFactNeighborY="1243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3D55B0-0B9F-4E8F-866B-3EAFA5760D48}" type="pres">
      <dgm:prSet presAssocID="{86D969E9-D238-49CD-A3EF-3D323E3E3433}" presName="spaceBetweenRectangles" presStyleCnt="0"/>
      <dgm:spPr/>
      <dgm:t>
        <a:bodyPr/>
        <a:lstStyle/>
        <a:p>
          <a:endParaRPr lang="en-US"/>
        </a:p>
      </dgm:t>
    </dgm:pt>
    <dgm:pt modelId="{CED3768A-0886-45E5-8556-39FE7FF6ED75}" type="pres">
      <dgm:prSet presAssocID="{5440B72A-D85D-4381-A632-D313F6964824}" presName="parentLin" presStyleCnt="0"/>
      <dgm:spPr/>
      <dgm:t>
        <a:bodyPr/>
        <a:lstStyle/>
        <a:p>
          <a:endParaRPr lang="en-US"/>
        </a:p>
      </dgm:t>
    </dgm:pt>
    <dgm:pt modelId="{68CED4FD-2868-4889-B613-AAEE24D3CF6D}" type="pres">
      <dgm:prSet presAssocID="{5440B72A-D85D-4381-A632-D313F6964824}" presName="parentLeftMargin" presStyleLbl="node1" presStyleIdx="0" presStyleCnt="3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7D74D7A-42B8-49CB-8F62-33B552CD8911}" type="pres">
      <dgm:prSet presAssocID="{5440B72A-D85D-4381-A632-D313F6964824}" presName="parentText" presStyleLbl="node1" presStyleIdx="1" presStyleCnt="3" custScaleY="30174" custLinFactNeighborY="10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78AF3-DBFF-4583-8C89-BF28C257D71F}" type="pres">
      <dgm:prSet presAssocID="{5440B72A-D85D-4381-A632-D313F6964824}" presName="negativeSpace" presStyleCnt="0"/>
      <dgm:spPr/>
      <dgm:t>
        <a:bodyPr/>
        <a:lstStyle/>
        <a:p>
          <a:endParaRPr lang="en-US"/>
        </a:p>
      </dgm:t>
    </dgm:pt>
    <dgm:pt modelId="{39411C14-FC81-4A93-B870-A3DBB6FAD507}" type="pres">
      <dgm:prSet presAssocID="{5440B72A-D85D-4381-A632-D313F6964824}" presName="childText" presStyleLbl="conFgAcc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90E7987-326A-44D0-8E4C-C1FF3D639D86}" type="pres">
      <dgm:prSet presAssocID="{970AFEC4-DB64-4E46-BB0F-DBFCEDDFC338}" presName="spaceBetweenRectangles" presStyleCnt="0"/>
      <dgm:spPr/>
      <dgm:t>
        <a:bodyPr/>
        <a:lstStyle/>
        <a:p>
          <a:endParaRPr lang="en-US"/>
        </a:p>
      </dgm:t>
    </dgm:pt>
    <dgm:pt modelId="{4FF5BB06-CA62-4343-BEC9-94EF08E49324}" type="pres">
      <dgm:prSet presAssocID="{EBBD2D72-3137-4557-841B-A2A84505FFB8}" presName="parentLin" presStyleCnt="0"/>
      <dgm:spPr/>
      <dgm:t>
        <a:bodyPr/>
        <a:lstStyle/>
        <a:p>
          <a:endParaRPr lang="en-US"/>
        </a:p>
      </dgm:t>
    </dgm:pt>
    <dgm:pt modelId="{AB2BF46D-EB10-4FA6-8535-DEECD03B2253}" type="pres">
      <dgm:prSet presAssocID="{EBBD2D72-3137-4557-841B-A2A84505FFB8}" presName="parentLeftMargin" presStyleLbl="node1" presStyleIdx="1" presStyleCnt="3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75610BB-7846-4488-A111-9F28868FDB3C}" type="pres">
      <dgm:prSet presAssocID="{EBBD2D72-3137-4557-841B-A2A84505FFB8}" presName="parentText" presStyleLbl="node1" presStyleIdx="2" presStyleCnt="3" custScaleX="136907" custScaleY="370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91A73-DFB5-4BB4-83B3-B52FFF7768EC}" type="pres">
      <dgm:prSet presAssocID="{EBBD2D72-3137-4557-841B-A2A84505FFB8}" presName="negativeSpace" presStyleCnt="0"/>
      <dgm:spPr/>
      <dgm:t>
        <a:bodyPr/>
        <a:lstStyle/>
        <a:p>
          <a:endParaRPr lang="en-US"/>
        </a:p>
      </dgm:t>
    </dgm:pt>
    <dgm:pt modelId="{87B5AC01-0918-4382-B9B3-20856452178B}" type="pres">
      <dgm:prSet presAssocID="{EBBD2D72-3137-4557-841B-A2A84505FFB8}" presName="childText" presStyleLbl="conFgAcc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CC125E7B-1BA0-4305-A64A-6AE978F24C9D}" srcId="{6C4FE322-E73F-4F95-AEA9-58963A053CF6}" destId="{5585C80D-83FC-4EEF-A084-7D09070BF530}" srcOrd="0" destOrd="0" parTransId="{8780D4DC-A574-493C-8189-8069A940AF62}" sibTransId="{86D969E9-D238-49CD-A3EF-3D323E3E3433}"/>
    <dgm:cxn modelId="{5FAC0173-6CF5-461A-B2F4-F6617184D9BD}" type="presOf" srcId="{6C4FE322-E73F-4F95-AEA9-58963A053CF6}" destId="{F6E79101-13C3-43F6-96F4-0DAD537B1AC1}" srcOrd="0" destOrd="0" presId="urn:microsoft.com/office/officeart/2005/8/layout/list1"/>
    <dgm:cxn modelId="{02E3CEDE-77EA-4657-B95F-A509E05DE5A9}" type="presOf" srcId="{34F2863E-029B-4BE3-897B-E2DAD90780CF}" destId="{39411C14-FC81-4A93-B870-A3DBB6FAD507}" srcOrd="0" destOrd="0" presId="urn:microsoft.com/office/officeart/2005/8/layout/list1"/>
    <dgm:cxn modelId="{030B6093-D19E-4283-856D-A89A710FFEEF}" srcId="{EBBD2D72-3137-4557-841B-A2A84505FFB8}" destId="{660E9FD4-8AC2-402C-A069-CAC1BD78B001}" srcOrd="4" destOrd="0" parTransId="{DEE87D02-74E9-4D9C-88E6-8688B43D4094}" sibTransId="{140332F3-9C41-4410-A61B-C36266CE7B0F}"/>
    <dgm:cxn modelId="{0CB4BD5A-A69D-45E8-9DB6-02A5BDDC85B4}" type="presOf" srcId="{8BD2FBCC-81F0-4F10-BF3E-DC9D2F6F5370}" destId="{381497DF-0A86-4B4B-BE63-B023740174D0}" srcOrd="0" destOrd="1" presId="urn:microsoft.com/office/officeart/2005/8/layout/list1"/>
    <dgm:cxn modelId="{91B3D3A9-A868-4256-9DD4-CCA815F7A5B4}" type="presOf" srcId="{BA9365FF-3198-4B21-9DCF-9089E2F1F710}" destId="{87B5AC01-0918-4382-B9B3-20856452178B}" srcOrd="0" destOrd="3" presId="urn:microsoft.com/office/officeart/2005/8/layout/list1"/>
    <dgm:cxn modelId="{E31BC8FB-CFAF-487A-A156-1FC57F40B87B}" type="presOf" srcId="{5440B72A-D85D-4381-A632-D313F6964824}" destId="{87D74D7A-42B8-49CB-8F62-33B552CD8911}" srcOrd="1" destOrd="0" presId="urn:microsoft.com/office/officeart/2005/8/layout/list1"/>
    <dgm:cxn modelId="{CA3D8A98-A185-4A80-A3CB-E44FEDBACD20}" srcId="{5585C80D-83FC-4EEF-A084-7D09070BF530}" destId="{8BD2FBCC-81F0-4F10-BF3E-DC9D2F6F5370}" srcOrd="1" destOrd="0" parTransId="{B17B0842-4562-4C5A-BE13-0479C8B010E4}" sibTransId="{DD01F0B8-D406-4B1E-842B-AF55E87A11D5}"/>
    <dgm:cxn modelId="{B92BEEA3-7A1F-4E6C-8DBB-7DFD63EB97AE}" srcId="{EBBD2D72-3137-4557-841B-A2A84505FFB8}" destId="{BA9365FF-3198-4B21-9DCF-9089E2F1F710}" srcOrd="3" destOrd="0" parTransId="{29532C19-FD21-477B-86E2-D9BB0E253EAD}" sibTransId="{DBAA4838-5CA7-424B-859B-E1900F1EB6C4}"/>
    <dgm:cxn modelId="{A9140C10-6A30-40B9-9F7B-3F1914FD189C}" type="presOf" srcId="{EBBD2D72-3137-4557-841B-A2A84505FFB8}" destId="{AB2BF46D-EB10-4FA6-8535-DEECD03B2253}" srcOrd="0" destOrd="0" presId="urn:microsoft.com/office/officeart/2005/8/layout/list1"/>
    <dgm:cxn modelId="{5800EE20-17A7-4564-83C0-16C92308D810}" type="presOf" srcId="{CE9FA60C-5229-47D9-9BE3-72CEE5435689}" destId="{87B5AC01-0918-4382-B9B3-20856452178B}" srcOrd="0" destOrd="1" presId="urn:microsoft.com/office/officeart/2005/8/layout/list1"/>
    <dgm:cxn modelId="{F9879245-2516-46A7-A157-6DE0CADBF340}" type="presOf" srcId="{495916E7-976E-48BF-879F-3BF3ADE8293F}" destId="{39411C14-FC81-4A93-B870-A3DBB6FAD507}" srcOrd="0" destOrd="1" presId="urn:microsoft.com/office/officeart/2005/8/layout/list1"/>
    <dgm:cxn modelId="{6F43922C-0AA2-49A0-93EB-9A1939271493}" srcId="{EBBD2D72-3137-4557-841B-A2A84505FFB8}" destId="{CBA68915-EC65-40CA-816B-920DCBC7E4B2}" srcOrd="2" destOrd="0" parTransId="{242549F0-D7F8-45A0-9153-952C20341420}" sibTransId="{BD77C5E6-DF32-483D-B34F-A57E8C08346E}"/>
    <dgm:cxn modelId="{8DC666E6-9AAE-42BC-87BE-4313E9E97F5D}" type="presOf" srcId="{5440B72A-D85D-4381-A632-D313F6964824}" destId="{68CED4FD-2868-4889-B613-AAEE24D3CF6D}" srcOrd="0" destOrd="0" presId="urn:microsoft.com/office/officeart/2005/8/layout/list1"/>
    <dgm:cxn modelId="{3776BEFF-DA58-4888-8656-398B32DEE755}" type="presOf" srcId="{5585C80D-83FC-4EEF-A084-7D09070BF530}" destId="{E458B8E2-F836-487E-A9D9-2915704B8E9B}" srcOrd="0" destOrd="0" presId="urn:microsoft.com/office/officeart/2005/8/layout/list1"/>
    <dgm:cxn modelId="{C71043C7-FB5D-4860-81D8-D910DAF0C312}" type="presOf" srcId="{3198AC61-0A25-4220-BA45-8787A7E2D175}" destId="{381497DF-0A86-4B4B-BE63-B023740174D0}" srcOrd="0" destOrd="0" presId="urn:microsoft.com/office/officeart/2005/8/layout/list1"/>
    <dgm:cxn modelId="{59EBCCAE-AE58-4B9C-8E4A-1891A33E815D}" type="presOf" srcId="{CBA68915-EC65-40CA-816B-920DCBC7E4B2}" destId="{87B5AC01-0918-4382-B9B3-20856452178B}" srcOrd="0" destOrd="2" presId="urn:microsoft.com/office/officeart/2005/8/layout/list1"/>
    <dgm:cxn modelId="{E65EDE5E-AE9A-45BA-ABA8-35AC3DEBF090}" srcId="{5585C80D-83FC-4EEF-A084-7D09070BF530}" destId="{3198AC61-0A25-4220-BA45-8787A7E2D175}" srcOrd="0" destOrd="0" parTransId="{19325213-EA95-45AC-A688-61FAF8EBB865}" sibTransId="{B15D15E1-1A97-4E97-8AB4-F87B2FFA9567}"/>
    <dgm:cxn modelId="{7EB33BF4-5438-4BB4-84AE-137C63037E71}" srcId="{5440B72A-D85D-4381-A632-D313F6964824}" destId="{34F2863E-029B-4BE3-897B-E2DAD90780CF}" srcOrd="0" destOrd="0" parTransId="{57E07195-C787-464D-9560-37CB4C83E756}" sibTransId="{B87DD5CE-62C3-4C7F-8347-928D7BFE7E33}"/>
    <dgm:cxn modelId="{4B8D92D9-9A69-4E22-A05D-810367828E53}" type="presOf" srcId="{EBBD2D72-3137-4557-841B-A2A84505FFB8}" destId="{275610BB-7846-4488-A111-9F28868FDB3C}" srcOrd="1" destOrd="0" presId="urn:microsoft.com/office/officeart/2005/8/layout/list1"/>
    <dgm:cxn modelId="{411ACAE3-ECBE-42E8-B2F3-A3F9A216AE99}" type="presOf" srcId="{660E9FD4-8AC2-402C-A069-CAC1BD78B001}" destId="{87B5AC01-0918-4382-B9B3-20856452178B}" srcOrd="0" destOrd="4" presId="urn:microsoft.com/office/officeart/2005/8/layout/list1"/>
    <dgm:cxn modelId="{C35FB1A0-500D-4878-97E1-4DDD89E18FBE}" type="presOf" srcId="{5A09CDC6-BC94-4EDA-B2D6-8B73D40E874F}" destId="{87B5AC01-0918-4382-B9B3-20856452178B}" srcOrd="0" destOrd="0" presId="urn:microsoft.com/office/officeart/2005/8/layout/list1"/>
    <dgm:cxn modelId="{3C0AE83C-BCBC-4FCB-B706-54E19C4AB075}" srcId="{EBBD2D72-3137-4557-841B-A2A84505FFB8}" destId="{5A09CDC6-BC94-4EDA-B2D6-8B73D40E874F}" srcOrd="0" destOrd="0" parTransId="{60D3016B-AACF-495B-934E-E61E28B40B82}" sibTransId="{EB3543FD-7B5E-4958-9452-382EA05D1F4C}"/>
    <dgm:cxn modelId="{C963F8E5-6A0B-4799-83A6-27273FF8D279}" srcId="{6C4FE322-E73F-4F95-AEA9-58963A053CF6}" destId="{5440B72A-D85D-4381-A632-D313F6964824}" srcOrd="1" destOrd="0" parTransId="{FA92CA58-117B-4619-A7DD-7CEA9A662BDE}" sibTransId="{970AFEC4-DB64-4E46-BB0F-DBFCEDDFC338}"/>
    <dgm:cxn modelId="{190A1513-AB73-460F-BB21-E930115C9E2A}" srcId="{EBBD2D72-3137-4557-841B-A2A84505FFB8}" destId="{CE9FA60C-5229-47D9-9BE3-72CEE5435689}" srcOrd="1" destOrd="0" parTransId="{3D7144BD-5ED7-4182-9A25-DC85954E12F9}" sibTransId="{E678E2D3-69D7-4A02-9D65-8A13BA720A97}"/>
    <dgm:cxn modelId="{8DD679A8-03A4-4778-8C54-896CB3841D5C}" srcId="{5440B72A-D85D-4381-A632-D313F6964824}" destId="{495916E7-976E-48BF-879F-3BF3ADE8293F}" srcOrd="1" destOrd="0" parTransId="{793E7351-EF3D-4020-94F5-05BA4BEA2F5A}" sibTransId="{5C958998-E3A7-4698-8A4A-1D1A04976D2C}"/>
    <dgm:cxn modelId="{A96C782A-73BA-4B2E-A0D4-307AC61D9FD0}" srcId="{6C4FE322-E73F-4F95-AEA9-58963A053CF6}" destId="{EBBD2D72-3137-4557-841B-A2A84505FFB8}" srcOrd="2" destOrd="0" parTransId="{92C57F39-7546-425E-B845-8C93A3B596C0}" sibTransId="{1D5F20F5-163B-4EE8-9C78-4E0465250174}"/>
    <dgm:cxn modelId="{9D1EDC54-F0EB-4841-B3D5-AF1959786C7A}" type="presOf" srcId="{5585C80D-83FC-4EEF-A084-7D09070BF530}" destId="{224E61F7-9E0D-45DB-9239-1DD489ACA1A8}" srcOrd="1" destOrd="0" presId="urn:microsoft.com/office/officeart/2005/8/layout/list1"/>
    <dgm:cxn modelId="{BB896370-3EA0-4DBE-9D0C-ED5610A8363F}" type="presParOf" srcId="{F6E79101-13C3-43F6-96F4-0DAD537B1AC1}" destId="{B6761726-23F5-4D0E-9F8B-FBAEB32944FB}" srcOrd="0" destOrd="0" presId="urn:microsoft.com/office/officeart/2005/8/layout/list1"/>
    <dgm:cxn modelId="{DCD134B8-C20D-4208-AF1A-42825BCF6BF9}" type="presParOf" srcId="{B6761726-23F5-4D0E-9F8B-FBAEB32944FB}" destId="{E458B8E2-F836-487E-A9D9-2915704B8E9B}" srcOrd="0" destOrd="0" presId="urn:microsoft.com/office/officeart/2005/8/layout/list1"/>
    <dgm:cxn modelId="{579E081D-7178-41D7-87BB-7A201883D5DF}" type="presParOf" srcId="{B6761726-23F5-4D0E-9F8B-FBAEB32944FB}" destId="{224E61F7-9E0D-45DB-9239-1DD489ACA1A8}" srcOrd="1" destOrd="0" presId="urn:microsoft.com/office/officeart/2005/8/layout/list1"/>
    <dgm:cxn modelId="{09A529DC-5A2B-441A-8754-CF0F72E6055E}" type="presParOf" srcId="{F6E79101-13C3-43F6-96F4-0DAD537B1AC1}" destId="{AE55F2E0-6938-4554-B3A2-766AE566632F}" srcOrd="1" destOrd="0" presId="urn:microsoft.com/office/officeart/2005/8/layout/list1"/>
    <dgm:cxn modelId="{31AAA454-8CE2-431A-AC40-BFBAC846CBC5}" type="presParOf" srcId="{F6E79101-13C3-43F6-96F4-0DAD537B1AC1}" destId="{381497DF-0A86-4B4B-BE63-B023740174D0}" srcOrd="2" destOrd="0" presId="urn:microsoft.com/office/officeart/2005/8/layout/list1"/>
    <dgm:cxn modelId="{630AFD79-C2B8-453F-A881-11A3DDAB5CFE}" type="presParOf" srcId="{F6E79101-13C3-43F6-96F4-0DAD537B1AC1}" destId="{5A3D55B0-0B9F-4E8F-866B-3EAFA5760D48}" srcOrd="3" destOrd="0" presId="urn:microsoft.com/office/officeart/2005/8/layout/list1"/>
    <dgm:cxn modelId="{19DDB3DF-9F6A-4FC7-B2B9-EA574C7630FC}" type="presParOf" srcId="{F6E79101-13C3-43F6-96F4-0DAD537B1AC1}" destId="{CED3768A-0886-45E5-8556-39FE7FF6ED75}" srcOrd="4" destOrd="0" presId="urn:microsoft.com/office/officeart/2005/8/layout/list1"/>
    <dgm:cxn modelId="{FFBD3D41-B308-4607-B7DE-1768DBE812AF}" type="presParOf" srcId="{CED3768A-0886-45E5-8556-39FE7FF6ED75}" destId="{68CED4FD-2868-4889-B613-AAEE24D3CF6D}" srcOrd="0" destOrd="0" presId="urn:microsoft.com/office/officeart/2005/8/layout/list1"/>
    <dgm:cxn modelId="{592586A4-E20C-40C1-A65B-7203DFCF94FD}" type="presParOf" srcId="{CED3768A-0886-45E5-8556-39FE7FF6ED75}" destId="{87D74D7A-42B8-49CB-8F62-33B552CD8911}" srcOrd="1" destOrd="0" presId="urn:microsoft.com/office/officeart/2005/8/layout/list1"/>
    <dgm:cxn modelId="{D59C9F0E-7B66-47E6-AD43-3CE86EBDC965}" type="presParOf" srcId="{F6E79101-13C3-43F6-96F4-0DAD537B1AC1}" destId="{65778AF3-DBFF-4583-8C89-BF28C257D71F}" srcOrd="5" destOrd="0" presId="urn:microsoft.com/office/officeart/2005/8/layout/list1"/>
    <dgm:cxn modelId="{63C7ED3A-1086-4546-AD4A-94144ACF5E7D}" type="presParOf" srcId="{F6E79101-13C3-43F6-96F4-0DAD537B1AC1}" destId="{39411C14-FC81-4A93-B870-A3DBB6FAD507}" srcOrd="6" destOrd="0" presId="urn:microsoft.com/office/officeart/2005/8/layout/list1"/>
    <dgm:cxn modelId="{D28FF91E-6D09-4EC4-A86E-263E65B5F6D3}" type="presParOf" srcId="{F6E79101-13C3-43F6-96F4-0DAD537B1AC1}" destId="{A90E7987-326A-44D0-8E4C-C1FF3D639D86}" srcOrd="7" destOrd="0" presId="urn:microsoft.com/office/officeart/2005/8/layout/list1"/>
    <dgm:cxn modelId="{4609568F-D7A2-406B-BD4E-F5111C3A5EA2}" type="presParOf" srcId="{F6E79101-13C3-43F6-96F4-0DAD537B1AC1}" destId="{4FF5BB06-CA62-4343-BEC9-94EF08E49324}" srcOrd="8" destOrd="0" presId="urn:microsoft.com/office/officeart/2005/8/layout/list1"/>
    <dgm:cxn modelId="{79DE664F-2608-4FF7-AF7C-D144D1EB625C}" type="presParOf" srcId="{4FF5BB06-CA62-4343-BEC9-94EF08E49324}" destId="{AB2BF46D-EB10-4FA6-8535-DEECD03B2253}" srcOrd="0" destOrd="0" presId="urn:microsoft.com/office/officeart/2005/8/layout/list1"/>
    <dgm:cxn modelId="{AF19D247-1857-48C9-8A0D-C1BDBACC3CAA}" type="presParOf" srcId="{4FF5BB06-CA62-4343-BEC9-94EF08E49324}" destId="{275610BB-7846-4488-A111-9F28868FDB3C}" srcOrd="1" destOrd="0" presId="urn:microsoft.com/office/officeart/2005/8/layout/list1"/>
    <dgm:cxn modelId="{6E7B0B9A-D387-4A29-947A-012FCE5C9FDE}" type="presParOf" srcId="{F6E79101-13C3-43F6-96F4-0DAD537B1AC1}" destId="{9CF91A73-DFB5-4BB4-83B3-B52FFF7768EC}" srcOrd="9" destOrd="0" presId="urn:microsoft.com/office/officeart/2005/8/layout/list1"/>
    <dgm:cxn modelId="{5807725D-03B9-4F68-80AB-5809E058D08B}" type="presParOf" srcId="{F6E79101-13C3-43F6-96F4-0DAD537B1AC1}" destId="{87B5AC01-0918-4382-B9B3-2085645217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497DF-0A86-4B4B-BE63-B023740174D0}">
      <dsp:nvSpPr>
        <dsp:cNvPr id="0" name=""/>
        <dsp:cNvSpPr/>
      </dsp:nvSpPr>
      <dsp:spPr>
        <a:xfrm>
          <a:off x="0" y="46179"/>
          <a:ext cx="8220789" cy="175770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025" tIns="749808" rIns="63802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Focus on municipal (tax-exempt) revenue financing (bond, bank &amp; mortgage)</a:t>
          </a:r>
          <a:endParaRPr lang="en-US" sz="1600" kern="1200" dirty="0">
            <a:latin typeface="Univers 55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Focus on senior living, healthcare, not-for-profit, education, and human services</a:t>
          </a:r>
          <a:endParaRPr lang="en-US" sz="1600" kern="1200" dirty="0">
            <a:latin typeface="Univers 55"/>
            <a:ea typeface="+mn-ea"/>
            <a:cs typeface="+mn-cs"/>
          </a:endParaRPr>
        </a:p>
      </dsp:txBody>
      <dsp:txXfrm>
        <a:off x="0" y="46179"/>
        <a:ext cx="8220789" cy="1757700"/>
      </dsp:txXfrm>
    </dsp:sp>
    <dsp:sp modelId="{224E61F7-9E0D-45DB-9239-1DD489ACA1A8}">
      <dsp:nvSpPr>
        <dsp:cNvPr id="0" name=""/>
        <dsp:cNvSpPr/>
      </dsp:nvSpPr>
      <dsp:spPr>
        <a:xfrm>
          <a:off x="411039" y="254520"/>
          <a:ext cx="5754552" cy="298847"/>
        </a:xfrm>
        <a:prstGeom prst="roundRect">
          <a:avLst/>
        </a:prstGeom>
        <a:solidFill>
          <a:srgbClr val="0070C0"/>
        </a:solidFill>
        <a:ln>
          <a:solidFill>
            <a:srgbClr val="00206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508" tIns="0" rIns="2175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Univers 55"/>
              <a:ea typeface="+mn-ea"/>
              <a:cs typeface="+mn-cs"/>
            </a:rPr>
            <a:t>Founded in 1935 on Wall Street </a:t>
          </a:r>
          <a:endParaRPr lang="en-US" sz="1800" b="1" kern="1200" dirty="0">
            <a:solidFill>
              <a:schemeClr val="bg1"/>
            </a:solidFill>
            <a:latin typeface="Univers 55"/>
            <a:ea typeface="+mn-ea"/>
            <a:cs typeface="+mn-cs"/>
          </a:endParaRPr>
        </a:p>
      </dsp:txBody>
      <dsp:txXfrm>
        <a:off x="425628" y="269109"/>
        <a:ext cx="5725374" cy="269669"/>
      </dsp:txXfrm>
    </dsp:sp>
    <dsp:sp modelId="{39411C14-FC81-4A93-B870-A3DBB6FAD507}">
      <dsp:nvSpPr>
        <dsp:cNvPr id="0" name=""/>
        <dsp:cNvSpPr/>
      </dsp:nvSpPr>
      <dsp:spPr>
        <a:xfrm>
          <a:off x="0" y="1763413"/>
          <a:ext cx="8220789" cy="153090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025" tIns="749808" rIns="63802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$1.8 </a:t>
          </a:r>
          <a:r>
            <a:rPr lang="en-US" sz="1600" kern="1200" dirty="0" err="1" smtClean="0">
              <a:latin typeface="Univers 55"/>
              <a:ea typeface="+mn-ea"/>
              <a:cs typeface="+mn-cs"/>
            </a:rPr>
            <a:t>bn</a:t>
          </a:r>
          <a:r>
            <a:rPr lang="en-US" sz="1600" kern="1200" dirty="0" smtClean="0">
              <a:latin typeface="Univers 55"/>
              <a:ea typeface="+mn-ea"/>
              <a:cs typeface="+mn-cs"/>
            </a:rPr>
            <a:t> of senior living financings in 125 transactions for NJ clients</a:t>
          </a:r>
          <a:endParaRPr lang="en-US" sz="1600" kern="1200" dirty="0">
            <a:latin typeface="Univers 55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Two NJ offices providing investment banking, HUD and institutional/retail investment services</a:t>
          </a:r>
          <a:endParaRPr lang="en-US" sz="1600" kern="1200" dirty="0">
            <a:latin typeface="Univers 55"/>
            <a:ea typeface="+mn-ea"/>
            <a:cs typeface="+mn-cs"/>
          </a:endParaRPr>
        </a:p>
      </dsp:txBody>
      <dsp:txXfrm>
        <a:off x="0" y="1763413"/>
        <a:ext cx="8220789" cy="1530900"/>
      </dsp:txXfrm>
    </dsp:sp>
    <dsp:sp modelId="{87D74D7A-42B8-49CB-8F62-33B552CD8911}">
      <dsp:nvSpPr>
        <dsp:cNvPr id="0" name=""/>
        <dsp:cNvSpPr/>
      </dsp:nvSpPr>
      <dsp:spPr>
        <a:xfrm>
          <a:off x="411039" y="1984863"/>
          <a:ext cx="5754552" cy="320665"/>
        </a:xfrm>
        <a:prstGeom prst="roundRect">
          <a:avLst/>
        </a:prstGeom>
        <a:solidFill>
          <a:srgbClr val="0070C0"/>
        </a:solidFill>
        <a:ln>
          <a:solidFill>
            <a:srgbClr val="00206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508" tIns="0" rIns="2175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Univers 55"/>
              <a:ea typeface="+mn-ea"/>
              <a:cs typeface="+mn-cs"/>
            </a:rPr>
            <a:t>Local Presence</a:t>
          </a:r>
          <a:endParaRPr lang="en-US" sz="1800" b="1" kern="1200" dirty="0">
            <a:solidFill>
              <a:schemeClr val="bg1"/>
            </a:solidFill>
            <a:latin typeface="Univers 55"/>
            <a:ea typeface="+mn-ea"/>
            <a:cs typeface="+mn-cs"/>
          </a:endParaRPr>
        </a:p>
      </dsp:txBody>
      <dsp:txXfrm>
        <a:off x="426693" y="2000517"/>
        <a:ext cx="5723244" cy="289357"/>
      </dsp:txXfrm>
    </dsp:sp>
    <dsp:sp modelId="{87B5AC01-0918-4382-B9B3-20856452178B}">
      <dsp:nvSpPr>
        <dsp:cNvPr id="0" name=""/>
        <dsp:cNvSpPr/>
      </dsp:nvSpPr>
      <dsp:spPr>
        <a:xfrm>
          <a:off x="0" y="3350591"/>
          <a:ext cx="8220789" cy="249480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025" tIns="749808" rIns="63802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Focus on high yield tax-exempt debt for retail (individual) + institutional investors</a:t>
          </a:r>
          <a:endParaRPr lang="en-US" sz="1600" kern="1200" dirty="0">
            <a:latin typeface="Univers 55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Dedicated retail sales offices in seven locations targeting high net worth investors</a:t>
          </a:r>
          <a:endParaRPr lang="en-US" sz="1600" kern="1200" dirty="0">
            <a:latin typeface="Univers 55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$1.9bn assets under management (5,600 retail accounts)</a:t>
          </a:r>
          <a:endParaRPr lang="en-US" sz="1600" kern="1200" dirty="0">
            <a:latin typeface="Univers 55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Extensive commercial bank relationships for direct loans and credit support</a:t>
          </a:r>
          <a:endParaRPr lang="en-US" sz="1600" kern="1200" dirty="0">
            <a:latin typeface="Univers 55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Univers 55"/>
              <a:ea typeface="+mn-ea"/>
              <a:cs typeface="+mn-cs"/>
            </a:rPr>
            <a:t>Provide financial advisory and underwriting services</a:t>
          </a:r>
          <a:endParaRPr lang="en-US" sz="1600" kern="1200" dirty="0">
            <a:latin typeface="Univers 55"/>
            <a:ea typeface="+mn-ea"/>
            <a:cs typeface="+mn-cs"/>
          </a:endParaRPr>
        </a:p>
      </dsp:txBody>
      <dsp:txXfrm>
        <a:off x="0" y="3350591"/>
        <a:ext cx="8220789" cy="2494800"/>
      </dsp:txXfrm>
    </dsp:sp>
    <dsp:sp modelId="{275610BB-7846-4488-A111-9F28868FDB3C}">
      <dsp:nvSpPr>
        <dsp:cNvPr id="0" name=""/>
        <dsp:cNvSpPr/>
      </dsp:nvSpPr>
      <dsp:spPr>
        <a:xfrm>
          <a:off x="407426" y="3488713"/>
          <a:ext cx="7809141" cy="393238"/>
        </a:xfrm>
        <a:prstGeom prst="roundRect">
          <a:avLst/>
        </a:prstGeom>
        <a:solidFill>
          <a:srgbClr val="0070C0"/>
        </a:solidFill>
        <a:ln>
          <a:solidFill>
            <a:srgbClr val="00206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508" tIns="0" rIns="2175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Univers 55"/>
              <a:ea typeface="+mn-ea"/>
              <a:cs typeface="+mn-cs"/>
            </a:rPr>
            <a:t>Extensive Capital Sourcing and Bond Distribution Capabilities</a:t>
          </a:r>
          <a:endParaRPr lang="en-US" sz="1800" b="1" kern="1200" dirty="0">
            <a:solidFill>
              <a:schemeClr val="bg1"/>
            </a:solidFill>
            <a:latin typeface="Univers 55"/>
            <a:ea typeface="+mn-ea"/>
            <a:cs typeface="+mn-cs"/>
          </a:endParaRPr>
        </a:p>
      </dsp:txBody>
      <dsp:txXfrm>
        <a:off x="426622" y="3507909"/>
        <a:ext cx="7770749" cy="354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A92D2-2ACB-4DCC-954E-84B5B3D81A53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FBBB5-6A2F-413C-843C-6A771DACA9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88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62E53-7752-4117-B1E2-98ECFC2380D4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2347E-1B50-4A9F-82E5-95A107068A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7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7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2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4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71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5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67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07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61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40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63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99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6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7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85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13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71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77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347E-1B50-4A9F-82E5-95A107068A3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6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49" y="3602038"/>
            <a:ext cx="8810513" cy="16557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accent1">
                    <a:lumMod val="75000"/>
                  </a:schemeClr>
                </a:solidFill>
                <a:latin typeface="Univers 55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DEC6-24CB-4FC3-B5C6-F3361893764B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3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3300-AFE9-4AC9-9438-7522DA03A374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3911D-1092-425E-A315-B4CBBC3C8B25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1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1CD2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0238"/>
            <a:ext cx="5486400" cy="3610362"/>
          </a:xfrm>
        </p:spPr>
        <p:txBody>
          <a:bodyPr/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 i="0">
                <a:latin typeface="L Univers 45 Light"/>
                <a:cs typeface="L Univers 45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63653" y="-1022"/>
            <a:ext cx="8229600" cy="640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Univers 55"/>
                <a:ea typeface="+mj-ea"/>
                <a:cs typeface="Univers 55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255908" cy="6858000"/>
          </a:xfrm>
          <a:prstGeom prst="rect">
            <a:avLst/>
          </a:prstGeom>
          <a:solidFill>
            <a:srgbClr val="9191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creen Shot 2014-07-02 at 3.18.04 PM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62350" y="6096000"/>
            <a:ext cx="545977" cy="72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734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23"/>
            <a:ext cx="9144000" cy="527759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  <a:latin typeface="Univers 55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08" y="599253"/>
            <a:ext cx="7886700" cy="4351338"/>
          </a:xfrm>
        </p:spPr>
        <p:txBody>
          <a:bodyPr/>
          <a:lstStyle>
            <a:lvl1pPr marL="461963" indent="-461963">
              <a:buClr>
                <a:schemeClr val="accent1">
                  <a:lumMod val="75000"/>
                </a:schemeClr>
              </a:buClr>
              <a:buSzPct val="116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defRPr>
            </a:lvl1pPr>
            <a:lvl2pPr marL="914400" indent="-45720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defRPr>
            </a:lvl2pPr>
            <a:lvl3pPr marL="1376363" indent="-46196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defRPr>
            </a:lvl4pPr>
            <a:lvl5pPr marL="2057400" indent="-2286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nivers 55" pitchFamily="34" charset="0"/>
              </a:defRPr>
            </a:lvl1pPr>
          </a:lstStyle>
          <a:p>
            <a:fld id="{CE2217DF-9612-433F-9672-9A26C83479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8" y="6061151"/>
            <a:ext cx="1224001" cy="59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8BEE-899A-4880-AB9C-2813F950D346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7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308-2D76-4CDC-B8F4-CF18F7E7DC51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4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B4C2-01CD-42FC-850A-FDD8F94EC105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" y="5066"/>
            <a:ext cx="9144000" cy="61382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Univers 55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47" y="5626085"/>
            <a:ext cx="1961222" cy="94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0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BF7B-BDAD-4BB8-B58A-79EB0DF9E522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3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41EF-4C4E-474D-A7A7-7FB8DABB3AED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E89-564A-4DA8-A08B-6A2434CD8B4B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F9B8-75BA-41C1-9697-4D39D69761AE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217DF-9612-433F-9672-9A26C8347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3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anesi@hjsims.com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jengel@kensington-advisors.com" TargetMode="External"/><Relationship Id="rId5" Type="http://schemas.openxmlformats.org/officeDocument/2006/relationships/hyperlink" Target="mailto:rkrauskopf@myinvestorsbank.com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walter.unangst@fnfg.com" TargetMode="External"/><Relationship Id="rId9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22" y="2268280"/>
            <a:ext cx="8708572" cy="457189"/>
          </a:xfrm>
        </p:spPr>
        <p:txBody>
          <a:bodyPr anchor="t">
            <a:noAutofit/>
          </a:bodyPr>
          <a:lstStyle/>
          <a:p>
            <a:r>
              <a:rPr lang="en-US" b="0" dirty="0" smtClean="0">
                <a:latin typeface="Univers 55" pitchFamily="34" charset="0"/>
              </a:rPr>
              <a:t>2016 Annual Meeting</a:t>
            </a:r>
            <a:endParaRPr lang="en-US" b="0" dirty="0">
              <a:latin typeface="Univers 55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36" y="3069434"/>
            <a:ext cx="8806543" cy="235725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Univers 55" pitchFamily="34" charset="0"/>
              </a:rPr>
              <a:t>“Bank Financing &amp; Risk Management – 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Univers 55" pitchFamily="34" charset="0"/>
              </a:rPr>
              <a:t>A Recap &amp; Look Forward”</a:t>
            </a: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55" pitchFamily="34" charset="0"/>
              </a:rPr>
              <a:t>June 3, 2016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Univers 55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90" y="5843352"/>
            <a:ext cx="1556944" cy="371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15"/>
          <a:stretch/>
        </p:blipFill>
        <p:spPr>
          <a:xfrm>
            <a:off x="1104562" y="5565624"/>
            <a:ext cx="593609" cy="7796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937" y="5687197"/>
            <a:ext cx="1756235" cy="6833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498" y="5754764"/>
            <a:ext cx="2428875" cy="590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43" y="523582"/>
            <a:ext cx="3083348" cy="148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the Stage – Kensington Capital Advisors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479" y="906228"/>
            <a:ext cx="7886700" cy="48632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Tax-Exempt Interest Rate Swap Activity (2010 – 2016)</a:t>
            </a:r>
          </a:p>
          <a:p>
            <a:pPr lvl="1"/>
            <a:r>
              <a:rPr lang="en-US" dirty="0" smtClean="0"/>
              <a:t>Large Municipal Issuers – swap activity has decreased post-Lehman </a:t>
            </a:r>
            <a:r>
              <a:rPr lang="en-US" dirty="0"/>
              <a:t>b</a:t>
            </a:r>
            <a:r>
              <a:rPr lang="en-US" dirty="0" smtClean="0"/>
              <a:t>ankruptcy</a:t>
            </a:r>
          </a:p>
          <a:p>
            <a:pPr lvl="1"/>
            <a:r>
              <a:rPr lang="en-US" dirty="0" smtClean="0"/>
              <a:t>Increase in Direct Purchase Bank Financing</a:t>
            </a:r>
          </a:p>
          <a:p>
            <a:pPr lvl="2"/>
            <a:r>
              <a:rPr lang="en-US" sz="2400" dirty="0"/>
              <a:t>Historically low rates and longer credit </a:t>
            </a:r>
            <a:r>
              <a:rPr lang="en-US" sz="2400" dirty="0" smtClean="0"/>
              <a:t>commitments</a:t>
            </a:r>
          </a:p>
          <a:p>
            <a:pPr lvl="2"/>
            <a:endParaRPr lang="en-US" sz="2400" dirty="0"/>
          </a:p>
          <a:p>
            <a:pPr marL="914400" lvl="2" indent="0">
              <a:buNone/>
            </a:pPr>
            <a:endParaRPr lang="en-US" sz="2400" i="1" dirty="0" smtClean="0"/>
          </a:p>
          <a:p>
            <a:pPr lvl="2"/>
            <a:endParaRPr lang="en-US" sz="2400" i="1" dirty="0" smtClean="0"/>
          </a:p>
          <a:p>
            <a:pPr lvl="2"/>
            <a:endParaRPr lang="en-US" sz="2400" i="1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382" y="4943530"/>
            <a:ext cx="1917968" cy="74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7715" y="3189519"/>
            <a:ext cx="8708572" cy="6857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Univers 55" pitchFamily="34" charset="0"/>
              </a:rPr>
              <a:t>Financing Criteria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0"/>
            <a:ext cx="9144000" cy="6138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Univers 55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LeadingAge New Jersey – 2016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Financing Criteria – Key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594" y="848718"/>
            <a:ext cx="7886700" cy="550763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Key Criteria Widely Known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Debt Service Coverage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Liquidity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Occupancy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Market / Competition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Loan to Value Caps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Any Additional Criteria or Shift in Importance Over Past Several Years?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Equity Requirements – What is Equity?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Any Rebalancing of Portfolio Away From Certain Sectors and Towards Others?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Profit vs. Not-for-Profit Bias?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Financing Criteria – Key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51" y="860509"/>
            <a:ext cx="7886700" cy="52790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Additional Considerations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Ancillary Business Requirements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Breadth of Services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</a:rPr>
              <a:t>Operating Accounts, etc.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</a:rPr>
              <a:t>Investment Advisory</a:t>
            </a:r>
          </a:p>
          <a:p>
            <a:pPr lvl="3"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On Site Branch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Any Hard &amp; Fast Rules?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Interplay Between Bank Debt &amp; Public Bond Debt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Majority vs. Minority Stakes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Intercreditor Requirements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7715" y="3189519"/>
            <a:ext cx="8708572" cy="131716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Univers 55" pitchFamily="34" charset="0"/>
              </a:rPr>
              <a:t>Structuring Considerations &amp; Options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Univers 55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LeadingAge New Jersey – 2016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3062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Structuring Considerations &amp; Options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08" y="599253"/>
            <a:ext cx="8316206" cy="5757098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0"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Shift in Tax Exempt Debt Products</a:t>
            </a:r>
          </a:p>
          <a:p>
            <a:pPr lvl="1"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Yesterday: Letters of Credit and Variable Rate Bonds</a:t>
            </a:r>
          </a:p>
          <a:p>
            <a:pPr lvl="1"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Today: Direct Bank Purchase of Tax Exempt Bonds</a:t>
            </a:r>
          </a:p>
          <a:p>
            <a:pPr lvl="1">
              <a:spcAft>
                <a:spcPts val="600"/>
              </a:spcAft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Why?</a:t>
            </a:r>
          </a:p>
          <a:p>
            <a:pPr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Any Role for Taxable Debt?</a:t>
            </a:r>
          </a:p>
          <a:p>
            <a:pPr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Bank Qualified vs. Non-Bank Qualified?</a:t>
            </a:r>
          </a:p>
          <a:p>
            <a:pPr>
              <a:buClr>
                <a:srgbClr val="5B9BD5">
                  <a:lumMod val="75000"/>
                </a:srgbClr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Term (Hold Period)</a:t>
            </a:r>
          </a:p>
          <a:p>
            <a:pPr lvl="1"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Is 10 Years Standard?</a:t>
            </a:r>
          </a:p>
          <a:p>
            <a:pPr lvl="1"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Circumstances for Longer or Shorter Terms</a:t>
            </a:r>
          </a:p>
          <a:p>
            <a:pPr>
              <a:buClr>
                <a:srgbClr val="5B9BD5">
                  <a:lumMod val="75000"/>
                </a:srgbClr>
              </a:buClr>
            </a:pPr>
            <a:endParaRPr lang="en-US" dirty="0" smtClean="0"/>
          </a:p>
          <a:p>
            <a:pPr>
              <a:buClr>
                <a:srgbClr val="5B9BD5">
                  <a:lumMod val="75000"/>
                </a:srgbClr>
              </a:buClr>
            </a:pPr>
            <a:endParaRPr lang="en-US" dirty="0"/>
          </a:p>
          <a:p>
            <a:pPr>
              <a:buClr>
                <a:srgbClr val="5B9BD5">
                  <a:lumMod val="75000"/>
                </a:srgbClr>
              </a:buClr>
            </a:pPr>
            <a:endParaRPr lang="en-US" dirty="0" smtClean="0"/>
          </a:p>
          <a:p>
            <a:pPr>
              <a:buClr>
                <a:srgbClr val="5B9BD5">
                  <a:lumMod val="75000"/>
                </a:srgbClr>
              </a:buClr>
            </a:pPr>
            <a:endParaRPr lang="en-US" dirty="0"/>
          </a:p>
          <a:p>
            <a:pPr lvl="0">
              <a:buClr>
                <a:srgbClr val="5B9BD5">
                  <a:lumMod val="75000"/>
                </a:srgbClr>
              </a:buClr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i="1" dirty="0" smtClean="0"/>
          </a:p>
          <a:p>
            <a:pPr marL="457200" lvl="1" indent="0">
              <a:buNone/>
            </a:pPr>
            <a:endParaRPr lang="en-US" i="1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648"/>
            <a:ext cx="9144000" cy="527759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Structuring Considerations &amp; Options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9468" y="1059097"/>
            <a:ext cx="8425063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lvl="0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Univers 55" pitchFamily="34" charset="0"/>
              </a:rPr>
              <a:t>Interest Rate Mode</a:t>
            </a:r>
          </a:p>
          <a:p>
            <a:pPr marL="919163" lvl="1" indent="-461963">
              <a:lnSpc>
                <a:spcPct val="90000"/>
              </a:lnSpc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nivers 55" pitchFamily="34" charset="0"/>
              </a:rPr>
              <a:t>Variable vs. Fixed</a:t>
            </a:r>
          </a:p>
          <a:p>
            <a:pPr marL="919163" lvl="1" indent="-461963">
              <a:lnSpc>
                <a:spcPct val="90000"/>
              </a:lnSpc>
              <a:spcBef>
                <a:spcPts val="6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nivers 55" pitchFamily="34" charset="0"/>
              </a:rPr>
              <a:t>When is Swap Required?</a:t>
            </a:r>
          </a:p>
          <a:p>
            <a:pPr marL="919163" lvl="1" indent="-461963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nivers 55" pitchFamily="34" charset="0"/>
              </a:rPr>
              <a:t>Fixed vs. Variable-to-Fixed via Swap</a:t>
            </a:r>
          </a:p>
          <a:p>
            <a:pPr marL="461963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Univers 55" pitchFamily="34" charset="0"/>
              </a:rPr>
              <a:t>Availability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nivers 55" pitchFamily="34" charset="0"/>
              </a:rPr>
              <a:t>Drawdown Feature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nivers 55" pitchFamily="34" charset="0"/>
              </a:rPr>
              <a:t>Future Projects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Univers 55" pitchFamily="34" charset="0"/>
              </a:rPr>
              <a:t>Conditions Precedent</a:t>
            </a:r>
          </a:p>
        </p:txBody>
      </p:sp>
    </p:spTree>
    <p:extLst>
      <p:ext uri="{BB962C8B-B14F-4D97-AF65-F5344CB8AC3E}">
        <p14:creationId xmlns:p14="http://schemas.microsoft.com/office/powerpoint/2010/main" val="8462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648"/>
            <a:ext cx="9144000" cy="527759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Structuring Considerations &amp; Options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9468" y="736367"/>
            <a:ext cx="8425063" cy="5547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Swap Considerations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Why/When is Swap Advisor Required?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Principal Duties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Compensation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Any Other Products?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Integration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Are Swaps Secured?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Risks of Mark-to-Market</a:t>
            </a:r>
          </a:p>
          <a:p>
            <a:pPr marL="1376363" lvl="2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Any Way to Avoid Penalty?</a:t>
            </a:r>
          </a:p>
          <a:p>
            <a:pPr marL="919163" lvl="1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What’s an ISDA Agreement?</a:t>
            </a:r>
          </a:p>
          <a:p>
            <a:pPr marL="1376363" lvl="2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Parties Involved</a:t>
            </a:r>
          </a:p>
          <a:p>
            <a:pPr marL="1376363" lvl="2" indent="-461963">
              <a:lnSpc>
                <a:spcPct val="90000"/>
              </a:lnSpc>
              <a:spcBef>
                <a:spcPts val="1000"/>
              </a:spcBef>
              <a:buClr>
                <a:srgbClr val="5B9BD5">
                  <a:lumMod val="75000"/>
                </a:srgbClr>
              </a:buClr>
              <a:buSzPct val="116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Univers 55" pitchFamily="34" charset="0"/>
              </a:rPr>
              <a:t>Key Aspects to Understand</a:t>
            </a:r>
            <a:endParaRPr lang="en-US" sz="2000" dirty="0" smtClean="0">
              <a:latin typeface="Univers 55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775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2800" b="1" dirty="0">
                <a:latin typeface="Univers 55"/>
              </a:rPr>
              <a:t>Comparison of Financing Alternatives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512924"/>
              </p:ext>
            </p:extLst>
          </p:nvPr>
        </p:nvGraphicFramePr>
        <p:xfrm>
          <a:off x="540124" y="990605"/>
          <a:ext cx="8063752" cy="4764735"/>
        </p:xfrm>
        <a:graphic>
          <a:graphicData uri="http://schemas.openxmlformats.org/drawingml/2006/table">
            <a:tbl>
              <a:tblPr/>
              <a:tblGrid>
                <a:gridCol w="3992005"/>
                <a:gridCol w="2078235"/>
                <a:gridCol w="1993512"/>
              </a:tblGrid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Univers 55"/>
                        </a:rPr>
                        <a:t>Bond  Financing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Univers 55"/>
                        </a:rPr>
                        <a:t>Bank Financing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Lowest Cost of Capital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Interest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Rate or Refinancing 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Univers 55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Fast and Efficient Closing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Minimize Negative Arbitrage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Debt Service Reserve Requirement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Loan to Value Constraints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Ancillary Business Requirement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Flexible Covenants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Univers 55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7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7715" y="3189519"/>
            <a:ext cx="8708572" cy="131716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Univers 55" pitchFamily="34" charset="0"/>
              </a:rPr>
              <a:t>Ongoing Debt Management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Univers 55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LeadingAge New Jersey – 2016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8370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5888" y="1248114"/>
            <a:ext cx="7927975" cy="43727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Andrew Nesi, </a:t>
            </a:r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Executive Vice President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(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203) 418-9057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>
                <a:latin typeface="Univers 55" pitchFamily="34" charset="0"/>
                <a:hlinkClick r:id="rId3"/>
              </a:rPr>
              <a:t>anesi@hjsims.com</a:t>
            </a:r>
            <a:endParaRPr lang="en-US" sz="1900" dirty="0" smtClean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Walter Unangst, </a:t>
            </a:r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Senior Vice President</a:t>
            </a: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(610) 832-1764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>
                <a:latin typeface="Univers 55" pitchFamily="34" charset="0"/>
                <a:hlinkClick r:id="rId4"/>
              </a:rPr>
              <a:t>walter.unangst@fnfg.com</a:t>
            </a:r>
            <a:endParaRPr lang="en-US" sz="1900" dirty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Ron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Krauskopf, </a:t>
            </a:r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Senior Vice President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(973) 474-9611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>
                <a:latin typeface="Univers 55" pitchFamily="34" charset="0"/>
                <a:hlinkClick r:id="rId5"/>
              </a:rPr>
              <a:t>rkrauskopf@myinvestorsbank.com</a:t>
            </a:r>
            <a:endParaRPr lang="en-US" sz="1900" dirty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James Engel, </a:t>
            </a:r>
            <a:r>
              <a:rPr lang="en-US" sz="2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Principal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</a:rPr>
              <a:t>(518) 392-5010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Univers 55" pitchFamily="34" charset="0"/>
                <a:hlinkClick r:id="rId6"/>
              </a:rPr>
              <a:t>jengel@kensington-advisors.com</a:t>
            </a:r>
            <a:endParaRPr lang="en-US" sz="1800" dirty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Univers 55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Univers 55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305" y="2285670"/>
            <a:ext cx="1556944" cy="371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15"/>
          <a:stretch/>
        </p:blipFill>
        <p:spPr>
          <a:xfrm>
            <a:off x="6734305" y="1131706"/>
            <a:ext cx="593609" cy="779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93" y="4618731"/>
            <a:ext cx="1917968" cy="746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988" y="3398953"/>
            <a:ext cx="24288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Ongoing Debt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08" y="878880"/>
            <a:ext cx="7886700" cy="56600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Ongoing Performance Monitoring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Reporting Requirements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Periodic Credit Review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Results Not As Expected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What Happens Next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Should I Be Concerned?</a:t>
            </a:r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Relationship </a:t>
            </a:r>
            <a:r>
              <a:rPr lang="en-US" dirty="0">
                <a:solidFill>
                  <a:schemeClr val="tx1"/>
                </a:solidFill>
              </a:rPr>
              <a:t>Management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Expectations Regarding Meetings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Access to Senior Bank Staff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i="1" dirty="0"/>
          </a:p>
          <a:p>
            <a:pPr lvl="1"/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Ongoing Debt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594" y="828934"/>
            <a:ext cx="7886700" cy="564914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Ongoing Interest Rate Risk Management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Debt Swapped – Out of Sight/Out of Mind?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Blend and Extend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Key Metrics or Events to Consider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pPr>
              <a:buClr>
                <a:srgbClr val="5B9BD5">
                  <a:lumMod val="75000"/>
                </a:srgbClr>
              </a:buClr>
            </a:pPr>
            <a:r>
              <a:rPr lang="en-US" dirty="0" smtClean="0">
                <a:solidFill>
                  <a:schemeClr val="tx1"/>
                </a:solidFill>
              </a:rPr>
              <a:t>Any Changes in Market Conditions or Regulations that Could Impact Derivative Market?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7715" y="3189520"/>
            <a:ext cx="8708572" cy="71012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Univers 55" pitchFamily="34" charset="0"/>
              </a:rPr>
              <a:t>THANK YOU!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Univers 55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LeadingAge New Jersey – 2016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9905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7715" y="3189519"/>
            <a:ext cx="8708572" cy="131716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Univers 55" pitchFamily="34" charset="0"/>
              </a:rPr>
              <a:t>Setting the Stage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Univers 55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LeadingAge New Jersey – 2016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83" y="805160"/>
            <a:ext cx="8166033" cy="55511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Tax Exempt Bonds Purchased by Commercial Banks Have Become A Significant Financing Tool Coming Out of the Great Recession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Supplanted Letters of Credit Supporting Variable Rate Bonds</a:t>
            </a:r>
          </a:p>
          <a:p>
            <a:r>
              <a:rPr lang="en-US" sz="2000" dirty="0" smtClean="0"/>
              <a:t>Provides a Source of Low Cost Capital</a:t>
            </a:r>
          </a:p>
          <a:p>
            <a:pPr lvl="1"/>
            <a:r>
              <a:rPr lang="en-US" sz="2000" dirty="0" smtClean="0"/>
              <a:t>Longer Term than L/C VRB’s, But Not As Long as Municipal Bonds</a:t>
            </a:r>
          </a:p>
          <a:p>
            <a:pPr lvl="1"/>
            <a:r>
              <a:rPr lang="en-US" sz="2000" dirty="0" smtClean="0"/>
              <a:t>No Debt Service Reserve Fund Requirement and Draw Down Feature Reduces Amount of Debt Required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Restrictive Covenants and Loan-to-Value Constraints Remain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Direct Bank Purchase of Tax Exempt Bonds Typically Carries Variable Interest Rate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Swapped to Fixed Rate Either by Choice or Requirement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Derivatives Bring Baggage…and Regulations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Can They Co-Exist with Municipal Bonds?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31096805"/>
              </p:ext>
            </p:extLst>
          </p:nvPr>
        </p:nvGraphicFramePr>
        <p:xfrm>
          <a:off x="569181" y="411796"/>
          <a:ext cx="8220789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5061"/>
            <a:ext cx="9144000" cy="5277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Univers 55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Setting the Stage – HJ Sims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15"/>
          <a:stretch/>
        </p:blipFill>
        <p:spPr>
          <a:xfrm>
            <a:off x="8076572" y="687953"/>
            <a:ext cx="593609" cy="77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/>
          <a:srcRect t="1225"/>
          <a:stretch>
            <a:fillRect/>
          </a:stretch>
        </p:blipFill>
        <p:spPr bwMode="auto">
          <a:xfrm>
            <a:off x="2590800" y="694531"/>
            <a:ext cx="3297238" cy="593248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4267200" y="2588418"/>
            <a:ext cx="2706688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9063" indent="-119063" eaLnBrk="0" hangingPunct="0"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latin typeface="Trebuchet MS" panose="020B0603020202020204" pitchFamily="34" charset="0"/>
              </a:rPr>
              <a:t>Bridgewater:	- Arbor Glen of Bridgewater</a:t>
            </a:r>
          </a:p>
          <a:p>
            <a:pPr eaLnBrk="1" hangingPunct="1"/>
            <a:r>
              <a:rPr lang="en-US" altLang="en-US" sz="900" dirty="0">
                <a:latin typeface="Trebuchet MS" panose="020B0603020202020204" pitchFamily="34" charset="0"/>
              </a:rPr>
              <a:t>	 	- The Avalon at Bridgewater</a:t>
            </a:r>
          </a:p>
          <a:p>
            <a:pPr eaLnBrk="1" hangingPunct="1"/>
            <a:r>
              <a:rPr lang="en-US" altLang="en-US" sz="900" dirty="0">
                <a:latin typeface="Trebuchet MS" panose="020B0603020202020204" pitchFamily="34" charset="0"/>
              </a:rPr>
              <a:t>		- Bridgeway Convalescent Center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altLang="en-US" sz="900" dirty="0">
              <a:latin typeface="Trebuchet MS" panose="020B0603020202020204" pitchFamily="34" charset="0"/>
            </a:endParaRPr>
          </a:p>
        </p:txBody>
      </p:sp>
      <p:sp>
        <p:nvSpPr>
          <p:cNvPr id="32772" name="Text Box 11"/>
          <p:cNvSpPr txBox="1">
            <a:spLocks noChangeArrowheads="1"/>
          </p:cNvSpPr>
          <p:nvPr/>
        </p:nvSpPr>
        <p:spPr bwMode="auto">
          <a:xfrm>
            <a:off x="4365625" y="3415506"/>
            <a:ext cx="25701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The Avalon at Hillsborough, Hillsborough</a:t>
            </a:r>
          </a:p>
        </p:txBody>
      </p:sp>
      <p:sp>
        <p:nvSpPr>
          <p:cNvPr id="32773" name="Text Box 12"/>
          <p:cNvSpPr txBox="1">
            <a:spLocks noChangeArrowheads="1"/>
          </p:cNvSpPr>
          <p:nvPr/>
        </p:nvSpPr>
        <p:spPr bwMode="auto">
          <a:xfrm>
            <a:off x="5448300" y="3845718"/>
            <a:ext cx="12842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Burnt Tavern, Brick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1828800" y="4060031"/>
            <a:ext cx="2400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Cadbury at Cherry Hill, Cherry Hill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3890963" y="5993606"/>
            <a:ext cx="3857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latin typeface="Trebuchet MS" panose="020B0603020202020204" pitchFamily="34" charset="0"/>
              </a:rPr>
              <a:t>Middletown: - Courthouse Convalescent Center</a:t>
            </a:r>
          </a:p>
          <a:p>
            <a:pPr eaLnBrk="1" hangingPunct="1"/>
            <a:r>
              <a:rPr lang="en-US" altLang="en-US" sz="900">
                <a:latin typeface="Trebuchet MS" panose="020B0603020202020204" pitchFamily="34" charset="0"/>
              </a:rPr>
              <a:t>	  - Eastern Shore Nursing and Convalescent Center Project</a:t>
            </a:r>
          </a:p>
        </p:txBody>
      </p:sp>
      <p:sp>
        <p:nvSpPr>
          <p:cNvPr id="32776" name="Text Box 15"/>
          <p:cNvSpPr txBox="1">
            <a:spLocks noChangeArrowheads="1"/>
          </p:cNvSpPr>
          <p:nvPr/>
        </p:nvSpPr>
        <p:spPr bwMode="auto">
          <a:xfrm>
            <a:off x="5245100" y="1840706"/>
            <a:ext cx="1893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dirty="0">
                <a:latin typeface="Trebuchet MS" panose="020B0603020202020204" pitchFamily="34" charset="0"/>
              </a:rPr>
              <a:t>Crane’s Mill, West Caldwell</a:t>
            </a:r>
          </a:p>
        </p:txBody>
      </p:sp>
      <p:sp>
        <p:nvSpPr>
          <p:cNvPr id="32777" name="Text Box 16"/>
          <p:cNvSpPr txBox="1">
            <a:spLocks noChangeArrowheads="1"/>
          </p:cNvSpPr>
          <p:nvPr/>
        </p:nvSpPr>
        <p:spPr bwMode="auto">
          <a:xfrm>
            <a:off x="4568825" y="2269331"/>
            <a:ext cx="2773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dirty="0" err="1">
                <a:latin typeface="Trebuchet MS" panose="020B0603020202020204" pitchFamily="34" charset="0"/>
              </a:rPr>
              <a:t>Delaire</a:t>
            </a:r>
            <a:r>
              <a:rPr lang="en-US" altLang="en-US" sz="900" dirty="0">
                <a:latin typeface="Trebuchet MS" panose="020B0603020202020204" pitchFamily="34" charset="0"/>
              </a:rPr>
              <a:t> Nursing and Convalescent Center, Linden</a:t>
            </a:r>
          </a:p>
        </p:txBody>
      </p:sp>
      <p:sp>
        <p:nvSpPr>
          <p:cNvPr id="32778" name="Text Box 17"/>
          <p:cNvSpPr txBox="1">
            <a:spLocks noChangeArrowheads="1"/>
          </p:cNvSpPr>
          <p:nvPr/>
        </p:nvSpPr>
        <p:spPr bwMode="auto">
          <a:xfrm>
            <a:off x="4568825" y="3272631"/>
            <a:ext cx="4498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dirty="0">
                <a:solidFill>
                  <a:srgbClr val="660066"/>
                </a:solidFill>
                <a:latin typeface="Trebuchet MS" panose="020B0603020202020204" pitchFamily="34" charset="0"/>
              </a:rPr>
              <a:t>Edison Estates North Rehabilitation and Convalescent Center, South </a:t>
            </a:r>
            <a:r>
              <a:rPr lang="en-US" altLang="en-US" sz="900" dirty="0">
                <a:latin typeface="Trebuchet MS" panose="020B0603020202020204" pitchFamily="34" charset="0"/>
              </a:rPr>
              <a:t>Plainfield</a:t>
            </a:r>
          </a:p>
        </p:txBody>
      </p:sp>
      <p:sp>
        <p:nvSpPr>
          <p:cNvPr id="32779" name="Text Box 20"/>
          <p:cNvSpPr txBox="1">
            <a:spLocks noChangeArrowheads="1"/>
          </p:cNvSpPr>
          <p:nvPr/>
        </p:nvSpPr>
        <p:spPr bwMode="auto">
          <a:xfrm>
            <a:off x="3890963" y="2126456"/>
            <a:ext cx="277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Fellowship Village, Bernardsville</a:t>
            </a:r>
          </a:p>
        </p:txBody>
      </p:sp>
      <p:sp>
        <p:nvSpPr>
          <p:cNvPr id="32780" name="Text Box 21"/>
          <p:cNvSpPr txBox="1">
            <a:spLocks noChangeArrowheads="1"/>
          </p:cNvSpPr>
          <p:nvPr/>
        </p:nvSpPr>
        <p:spPr bwMode="auto">
          <a:xfrm>
            <a:off x="1371600" y="5026818"/>
            <a:ext cx="3146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Friends Home at Woodstown, Woodstown</a:t>
            </a:r>
          </a:p>
        </p:txBody>
      </p:sp>
      <p:sp>
        <p:nvSpPr>
          <p:cNvPr id="32781" name="Text Box 22"/>
          <p:cNvSpPr txBox="1">
            <a:spLocks noChangeArrowheads="1"/>
          </p:cNvSpPr>
          <p:nvPr/>
        </p:nvSpPr>
        <p:spPr bwMode="auto">
          <a:xfrm>
            <a:off x="4703763" y="5206206"/>
            <a:ext cx="2706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00">
                <a:latin typeface="Trebuchet MS" panose="020B0603020202020204" pitchFamily="34" charset="0"/>
              </a:rPr>
              <a:t>Galloway: - Galloway Healthcare</a:t>
            </a:r>
          </a:p>
          <a:p>
            <a:pPr eaLnBrk="1" hangingPunct="1"/>
            <a:r>
              <a:rPr lang="en-US" altLang="en-US" sz="900">
                <a:latin typeface="Trebuchet MS" panose="020B0603020202020204" pitchFamily="34" charset="0"/>
              </a:rPr>
              <a:t>	- Seashore Gardens Living Center</a:t>
            </a:r>
          </a:p>
        </p:txBody>
      </p:sp>
      <p:sp>
        <p:nvSpPr>
          <p:cNvPr id="32782" name="Text Box 23"/>
          <p:cNvSpPr txBox="1">
            <a:spLocks noChangeArrowheads="1"/>
          </p:cNvSpPr>
          <p:nvPr/>
        </p:nvSpPr>
        <p:spPr bwMode="auto">
          <a:xfrm>
            <a:off x="4648200" y="2436018"/>
            <a:ext cx="412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The Workmen’s Circle Home, Elizabeth</a:t>
            </a:r>
          </a:p>
        </p:txBody>
      </p:sp>
      <p:sp>
        <p:nvSpPr>
          <p:cNvPr id="32783" name="Text Box 24"/>
          <p:cNvSpPr txBox="1">
            <a:spLocks noChangeArrowheads="1"/>
          </p:cNvSpPr>
          <p:nvPr/>
        </p:nvSpPr>
        <p:spPr bwMode="auto">
          <a:xfrm>
            <a:off x="4094163" y="3772693"/>
            <a:ext cx="1555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- The Millhouse</a:t>
            </a:r>
          </a:p>
        </p:txBody>
      </p:sp>
      <p:sp>
        <p:nvSpPr>
          <p:cNvPr id="32784" name="Text Box 25"/>
          <p:cNvSpPr txBox="1">
            <a:spLocks noChangeArrowheads="1"/>
          </p:cNvSpPr>
          <p:nvPr/>
        </p:nvSpPr>
        <p:spPr bwMode="auto">
          <a:xfrm>
            <a:off x="3146425" y="4633118"/>
            <a:ext cx="4625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The Meadows &amp; Meadow View Nursing and Convalescent Center, Williamstown</a:t>
            </a:r>
          </a:p>
        </p:txBody>
      </p:sp>
      <p:sp>
        <p:nvSpPr>
          <p:cNvPr id="32785" name="Text Box 26"/>
          <p:cNvSpPr txBox="1">
            <a:spLocks noChangeArrowheads="1"/>
          </p:cNvSpPr>
          <p:nvPr/>
        </p:nvSpPr>
        <p:spPr bwMode="auto">
          <a:xfrm>
            <a:off x="3890963" y="3129756"/>
            <a:ext cx="412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Maplewood Convalescent Center, Berkeley Heights</a:t>
            </a:r>
          </a:p>
        </p:txBody>
      </p:sp>
      <p:sp>
        <p:nvSpPr>
          <p:cNvPr id="32786" name="Text Box 27"/>
          <p:cNvSpPr txBox="1">
            <a:spLocks noChangeArrowheads="1"/>
          </p:cNvSpPr>
          <p:nvPr/>
        </p:nvSpPr>
        <p:spPr bwMode="auto">
          <a:xfrm>
            <a:off x="4703763" y="1983581"/>
            <a:ext cx="18938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Job Haines Home, Bloomfield</a:t>
            </a:r>
          </a:p>
        </p:txBody>
      </p:sp>
      <p:sp>
        <p:nvSpPr>
          <p:cNvPr id="32787" name="Text Box 28"/>
          <p:cNvSpPr txBox="1">
            <a:spLocks noChangeArrowheads="1"/>
          </p:cNvSpPr>
          <p:nvPr/>
        </p:nvSpPr>
        <p:spPr bwMode="auto">
          <a:xfrm>
            <a:off x="4635500" y="5491956"/>
            <a:ext cx="3044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Jewish Community Center of Atlantic County, Margate</a:t>
            </a:r>
          </a:p>
        </p:txBody>
      </p:sp>
      <p:sp>
        <p:nvSpPr>
          <p:cNvPr id="32788" name="Text Box 30"/>
          <p:cNvSpPr txBox="1">
            <a:spLocks noChangeArrowheads="1"/>
          </p:cNvSpPr>
          <p:nvPr/>
        </p:nvSpPr>
        <p:spPr bwMode="auto">
          <a:xfrm>
            <a:off x="5245100" y="3701256"/>
            <a:ext cx="25701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Hamilton Continuing Care, Hamilton</a:t>
            </a:r>
          </a:p>
        </p:txBody>
      </p:sp>
      <p:sp>
        <p:nvSpPr>
          <p:cNvPr id="32789" name="Text Box 31"/>
          <p:cNvSpPr txBox="1">
            <a:spLocks noChangeArrowheads="1"/>
          </p:cNvSpPr>
          <p:nvPr/>
        </p:nvSpPr>
        <p:spPr bwMode="auto">
          <a:xfrm>
            <a:off x="5380038" y="4131468"/>
            <a:ext cx="16240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Leisure Park, Lakewood</a:t>
            </a:r>
          </a:p>
        </p:txBody>
      </p:sp>
      <p:sp>
        <p:nvSpPr>
          <p:cNvPr id="32790" name="Text Box 32"/>
          <p:cNvSpPr txBox="1">
            <a:spLocks noChangeArrowheads="1"/>
          </p:cNvSpPr>
          <p:nvPr/>
        </p:nvSpPr>
        <p:spPr bwMode="auto">
          <a:xfrm>
            <a:off x="4906963" y="3558381"/>
            <a:ext cx="14176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Lions Gate, Voorhees</a:t>
            </a:r>
          </a:p>
        </p:txBody>
      </p:sp>
      <p:sp>
        <p:nvSpPr>
          <p:cNvPr id="32791" name="Text Box 33"/>
          <p:cNvSpPr txBox="1">
            <a:spLocks noChangeArrowheads="1"/>
          </p:cNvSpPr>
          <p:nvPr/>
        </p:nvSpPr>
        <p:spPr bwMode="auto">
          <a:xfrm>
            <a:off x="1447800" y="4188618"/>
            <a:ext cx="2638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900">
                <a:latin typeface="Trebuchet MS" panose="020B0603020202020204" pitchFamily="34" charset="0"/>
              </a:rPr>
              <a:t>Moorestown: - Lutheran Home at Moorestown</a:t>
            </a:r>
          </a:p>
          <a:p>
            <a:pPr eaLnBrk="1" hangingPunct="1"/>
            <a:r>
              <a:rPr lang="en-US" altLang="en-US" sz="900">
                <a:latin typeface="Trebuchet MS" panose="020B0603020202020204" pitchFamily="34" charset="0"/>
              </a:rPr>
              <a:t> 	- The Evergreens </a:t>
            </a:r>
          </a:p>
        </p:txBody>
      </p:sp>
      <p:sp>
        <p:nvSpPr>
          <p:cNvPr id="32792" name="Text Box 36"/>
          <p:cNvSpPr txBox="1">
            <a:spLocks noChangeArrowheads="1"/>
          </p:cNvSpPr>
          <p:nvPr/>
        </p:nvSpPr>
        <p:spPr bwMode="auto">
          <a:xfrm>
            <a:off x="0" y="3432175"/>
            <a:ext cx="37639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Presbyterian Home at Montgomery, Montgomery</a:t>
            </a:r>
          </a:p>
        </p:txBody>
      </p:sp>
      <p:sp>
        <p:nvSpPr>
          <p:cNvPr id="32793" name="Text Box 38"/>
          <p:cNvSpPr txBox="1">
            <a:spLocks noChangeArrowheads="1"/>
          </p:cNvSpPr>
          <p:nvPr/>
        </p:nvSpPr>
        <p:spPr bwMode="auto">
          <a:xfrm>
            <a:off x="4162425" y="3629818"/>
            <a:ext cx="7905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100" b="1">
                <a:latin typeface="Trebuchet MS" panose="020B0603020202020204" pitchFamily="34" charset="0"/>
              </a:rPr>
              <a:t>Trenton</a:t>
            </a:r>
          </a:p>
        </p:txBody>
      </p:sp>
      <p:sp>
        <p:nvSpPr>
          <p:cNvPr id="32794" name="Text Box 40"/>
          <p:cNvSpPr txBox="1">
            <a:spLocks noChangeArrowheads="1"/>
          </p:cNvSpPr>
          <p:nvPr/>
        </p:nvSpPr>
        <p:spPr bwMode="auto">
          <a:xfrm>
            <a:off x="228600" y="3646488"/>
            <a:ext cx="34004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latin typeface="Trebuchet MS" panose="020B0603020202020204" pitchFamily="34" charset="0"/>
              </a:rPr>
              <a:t>Springpoint  Senior Living (Obligated Group), Princeton</a:t>
            </a:r>
          </a:p>
        </p:txBody>
      </p:sp>
      <p:sp>
        <p:nvSpPr>
          <p:cNvPr id="32795" name="Text Box 44"/>
          <p:cNvSpPr txBox="1">
            <a:spLocks noChangeArrowheads="1"/>
          </p:cNvSpPr>
          <p:nvPr/>
        </p:nvSpPr>
        <p:spPr bwMode="auto">
          <a:xfrm>
            <a:off x="5029200" y="3045618"/>
            <a:ext cx="25701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Reformed Church Home, Old Bridge</a:t>
            </a:r>
          </a:p>
        </p:txBody>
      </p:sp>
      <p:sp>
        <p:nvSpPr>
          <p:cNvPr id="32796" name="Text Box 45"/>
          <p:cNvSpPr txBox="1">
            <a:spLocks noChangeArrowheads="1"/>
          </p:cNvSpPr>
          <p:nvPr/>
        </p:nvSpPr>
        <p:spPr bwMode="auto">
          <a:xfrm>
            <a:off x="4906963" y="5061743"/>
            <a:ext cx="3322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Seacrest Village Care Center, Little Egg Harbor</a:t>
            </a:r>
          </a:p>
        </p:txBody>
      </p:sp>
      <p:sp>
        <p:nvSpPr>
          <p:cNvPr id="32797" name="Text Box 46"/>
          <p:cNvSpPr txBox="1">
            <a:spLocks noChangeArrowheads="1"/>
          </p:cNvSpPr>
          <p:nvPr/>
        </p:nvSpPr>
        <p:spPr bwMode="auto">
          <a:xfrm>
            <a:off x="2673350" y="2485231"/>
            <a:ext cx="1962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Stone Arch Nursing Home, Union</a:t>
            </a:r>
          </a:p>
        </p:txBody>
      </p:sp>
      <p:sp>
        <p:nvSpPr>
          <p:cNvPr id="32798" name="Text Box 51"/>
          <p:cNvSpPr txBox="1">
            <a:spLocks noChangeArrowheads="1"/>
          </p:cNvSpPr>
          <p:nvPr/>
        </p:nvSpPr>
        <p:spPr bwMode="auto">
          <a:xfrm>
            <a:off x="5176838" y="4274343"/>
            <a:ext cx="29765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 dirty="0">
                <a:latin typeface="Trebuchet MS" panose="020B0603020202020204" pitchFamily="34" charset="0"/>
              </a:rPr>
              <a:t>Manor by the Sea (UMH), Neptune</a:t>
            </a:r>
          </a:p>
        </p:txBody>
      </p:sp>
      <p:sp>
        <p:nvSpPr>
          <p:cNvPr id="32799" name="Text Box 52"/>
          <p:cNvSpPr txBox="1">
            <a:spLocks noChangeArrowheads="1"/>
          </p:cNvSpPr>
          <p:nvPr/>
        </p:nvSpPr>
        <p:spPr bwMode="auto">
          <a:xfrm>
            <a:off x="4568825" y="5634831"/>
            <a:ext cx="38131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The Shores at Wesley Manor (UMH), Ocean City</a:t>
            </a:r>
          </a:p>
        </p:txBody>
      </p:sp>
      <p:sp>
        <p:nvSpPr>
          <p:cNvPr id="32800" name="Text Box 53"/>
          <p:cNvSpPr txBox="1">
            <a:spLocks noChangeArrowheads="1"/>
          </p:cNvSpPr>
          <p:nvPr/>
        </p:nvSpPr>
        <p:spPr bwMode="auto">
          <a:xfrm>
            <a:off x="1725613" y="1339056"/>
            <a:ext cx="27749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latin typeface="Trebuchet MS" panose="020B0603020202020204" pitchFamily="34" charset="0"/>
              </a:rPr>
              <a:t>Bristol Glen (UMH), Newton</a:t>
            </a:r>
          </a:p>
        </p:txBody>
      </p:sp>
      <p:sp>
        <p:nvSpPr>
          <p:cNvPr id="32801" name="Text Box 54"/>
          <p:cNvSpPr txBox="1">
            <a:spLocks noChangeArrowheads="1"/>
          </p:cNvSpPr>
          <p:nvPr/>
        </p:nvSpPr>
        <p:spPr bwMode="auto">
          <a:xfrm>
            <a:off x="2266950" y="1553368"/>
            <a:ext cx="2978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latin typeface="Trebuchet MS" panose="020B0603020202020204" pitchFamily="34" charset="0"/>
              </a:rPr>
              <a:t>Wanaque Convalescent Center, Wanaque</a:t>
            </a:r>
          </a:p>
        </p:txBody>
      </p:sp>
      <p:sp>
        <p:nvSpPr>
          <p:cNvPr id="32802" name="Text Box 55"/>
          <p:cNvSpPr txBox="1">
            <a:spLocks noChangeArrowheads="1"/>
          </p:cNvSpPr>
          <p:nvPr/>
        </p:nvSpPr>
        <p:spPr bwMode="auto">
          <a:xfrm>
            <a:off x="685800" y="3807618"/>
            <a:ext cx="3382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latin typeface="Trebuchet MS" panose="020B0603020202020204" pitchFamily="34" charset="0"/>
              </a:rPr>
              <a:t>Collingswood Manor (UMH), Collingswood</a:t>
            </a:r>
          </a:p>
        </p:txBody>
      </p:sp>
      <p:sp>
        <p:nvSpPr>
          <p:cNvPr id="32803" name="Text Box 56"/>
          <p:cNvSpPr txBox="1">
            <a:spLocks noChangeArrowheads="1"/>
          </p:cNvSpPr>
          <p:nvPr/>
        </p:nvSpPr>
        <p:spPr bwMode="auto">
          <a:xfrm>
            <a:off x="2065338" y="2197893"/>
            <a:ext cx="1962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Winchester Gardens, Maplewood</a:t>
            </a:r>
          </a:p>
        </p:txBody>
      </p:sp>
      <p:sp>
        <p:nvSpPr>
          <p:cNvPr id="32804" name="Text Box 57"/>
          <p:cNvSpPr txBox="1">
            <a:spLocks noChangeArrowheads="1"/>
          </p:cNvSpPr>
          <p:nvPr/>
        </p:nvSpPr>
        <p:spPr bwMode="auto">
          <a:xfrm>
            <a:off x="3276600" y="4798218"/>
            <a:ext cx="3990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Greenbriar Nursing Center of Hammonton, Hammonton</a:t>
            </a:r>
          </a:p>
        </p:txBody>
      </p:sp>
      <p:sp>
        <p:nvSpPr>
          <p:cNvPr id="32805" name="Text Box 58"/>
          <p:cNvSpPr txBox="1">
            <a:spLocks noChangeArrowheads="1"/>
          </p:cNvSpPr>
          <p:nvPr/>
        </p:nvSpPr>
        <p:spPr bwMode="auto">
          <a:xfrm>
            <a:off x="914400" y="4488656"/>
            <a:ext cx="2909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Greenbriar East Nursing Center, Deptford</a:t>
            </a:r>
          </a:p>
        </p:txBody>
      </p:sp>
      <p:sp>
        <p:nvSpPr>
          <p:cNvPr id="32806" name="Text Box 59"/>
          <p:cNvSpPr txBox="1">
            <a:spLocks noChangeArrowheads="1"/>
          </p:cNvSpPr>
          <p:nvPr/>
        </p:nvSpPr>
        <p:spPr bwMode="auto">
          <a:xfrm>
            <a:off x="1676400" y="2340768"/>
            <a:ext cx="3027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Abbey Woods at Delbarton, Morristown</a:t>
            </a:r>
          </a:p>
        </p:txBody>
      </p:sp>
      <p:sp>
        <p:nvSpPr>
          <p:cNvPr id="32807" name="Text Box 60"/>
          <p:cNvSpPr txBox="1">
            <a:spLocks noChangeArrowheads="1"/>
          </p:cNvSpPr>
          <p:nvPr/>
        </p:nvSpPr>
        <p:spPr bwMode="auto">
          <a:xfrm>
            <a:off x="2403475" y="1696243"/>
            <a:ext cx="29765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 dirty="0">
                <a:latin typeface="Trebuchet MS" panose="020B0603020202020204" pitchFamily="34" charset="0"/>
              </a:rPr>
              <a:t>Christian Health Care Center, Wyckoff</a:t>
            </a:r>
          </a:p>
        </p:txBody>
      </p:sp>
      <p:sp>
        <p:nvSpPr>
          <p:cNvPr id="32808" name="Text Box 61"/>
          <p:cNvSpPr txBox="1">
            <a:spLocks noChangeArrowheads="1"/>
          </p:cNvSpPr>
          <p:nvPr/>
        </p:nvSpPr>
        <p:spPr bwMode="auto">
          <a:xfrm>
            <a:off x="1590675" y="1912143"/>
            <a:ext cx="2978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Cedar Crest, Pompton Plains</a:t>
            </a:r>
          </a:p>
        </p:txBody>
      </p:sp>
      <p:sp>
        <p:nvSpPr>
          <p:cNvPr id="32809" name="Text Box 62"/>
          <p:cNvSpPr txBox="1">
            <a:spLocks noChangeArrowheads="1"/>
          </p:cNvSpPr>
          <p:nvPr/>
        </p:nvSpPr>
        <p:spPr bwMode="auto">
          <a:xfrm>
            <a:off x="5380038" y="3988593"/>
            <a:ext cx="2849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00">
                <a:latin typeface="Trebuchet MS" panose="020B0603020202020204" pitchFamily="34" charset="0"/>
              </a:rPr>
              <a:t>Green Acres Manor, Toms River</a:t>
            </a:r>
          </a:p>
        </p:txBody>
      </p:sp>
      <p:sp>
        <p:nvSpPr>
          <p:cNvPr id="44" name="Slide Number Placeholder 1"/>
          <p:cNvSpPr txBox="1">
            <a:spLocks/>
          </p:cNvSpPr>
          <p:nvPr/>
        </p:nvSpPr>
        <p:spPr bwMode="auto">
          <a:xfrm>
            <a:off x="6629400" y="6288881"/>
            <a:ext cx="2346325" cy="414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defTabSz="1131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45D4BE5-6F9B-4C15-ADA8-9598EEE89E3C}" type="slidenum">
              <a:rPr lang="en-US" altLang="en-US" sz="1100">
                <a:latin typeface="Calibri" panose="020F0502020204030204" pitchFamily="34" charset="0"/>
              </a:rPr>
              <a:pPr algn="r" eaLnBrk="1" hangingPunct="1"/>
              <a:t>6</a:t>
            </a:fld>
            <a:endParaRPr lang="en-US" altLang="en-US" sz="1100">
              <a:latin typeface="Calibri" panose="020F0502020204030204" pitchFamily="34" charset="0"/>
            </a:endParaRP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0" y="10123"/>
            <a:ext cx="9144000" cy="5277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 the Stage – HJ Sims</a:t>
            </a:r>
            <a:endParaRPr lang="en-US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15"/>
          <a:stretch/>
        </p:blipFill>
        <p:spPr>
          <a:xfrm>
            <a:off x="8085195" y="699970"/>
            <a:ext cx="593609" cy="77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the Stage – First Niagara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07" y="785606"/>
            <a:ext cx="8512149" cy="575709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First Niagara started focused healthcare group in 2009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2010 – 2015 was a period of substantial growth in terms of dedicated personnel and relationships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Seniors Housing and Long Term Care represents in excess of 50% of the total healthcare portfolio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Construction lending historically represents 10 – 20% of the portfolio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/>
              <a:t>Non-Profits represent approximately 50% of all relationships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912" y="743082"/>
            <a:ext cx="1556944" cy="37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the Stage – Investors Bank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3582" y="685786"/>
            <a:ext cx="82968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ounded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in 1926 </a:t>
            </a:r>
            <a:endParaRPr lang="en-US" sz="1600" dirty="0" smtClean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Largest bank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headquartered in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New Jersey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than 145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locations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Over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$20.8 billion in assets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currently - plan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to grow to $45 billion over the next 5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endParaRPr lang="en-US" sz="1600" dirty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ntered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commercial lending in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2007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Introduced healthcare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lending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October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2012 via recruitment of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established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team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One of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the fastest growing units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within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bank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ver $500 million in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total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commitments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Processing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$200-300 million in new credits annually 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Primary lending footprint: NJ, NY, PA, CT.  </a:t>
            </a:r>
            <a:endParaRPr lang="en-US" sz="1600" dirty="0" smtClean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Senior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Living, Long Term Care, and Not for Profits represent approx. 60% of the portfolio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600" dirty="0" smtClean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600" dirty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600" dirty="0" smtClean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600" dirty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600" dirty="0" smtClean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600" dirty="0"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Investors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Bank Foundation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- provides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tax free grants to Not for </a:t>
            </a: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Profit Organizations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 smtClean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Funded </a:t>
            </a:r>
            <a:r>
              <a:rPr lang="en-US" sz="1600" dirty="0">
                <a:latin typeface="Univers 55"/>
                <a:ea typeface="Calibri" panose="020F0502020204030204" pitchFamily="34" charset="0"/>
                <a:cs typeface="Times New Roman" panose="02020603050405020304" pitchFamily="18" charset="0"/>
              </a:rPr>
              <a:t>more than $60 million into the Foundation, with over $15 million of pledged support</a:t>
            </a:r>
            <a:endParaRPr lang="en-US" sz="1600" dirty="0">
              <a:effectLst/>
              <a:latin typeface="Univers 55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80307"/>
              </p:ext>
            </p:extLst>
          </p:nvPr>
        </p:nvGraphicFramePr>
        <p:xfrm>
          <a:off x="638734" y="3943573"/>
          <a:ext cx="829683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6230"/>
                <a:gridCol w="4420606"/>
              </a:tblGrid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Univers 55"/>
                        </a:rPr>
                        <a:t>Life Plan Communities (CCRCs)</a:t>
                      </a:r>
                      <a:endParaRPr lang="en-US" sz="1600" dirty="0">
                        <a:latin typeface="Univers 55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Univers 55"/>
                        </a:rPr>
                        <a:t>Assisted Living/Memory</a:t>
                      </a:r>
                      <a:r>
                        <a:rPr lang="en-US" sz="1600" baseline="0" dirty="0" smtClean="0">
                          <a:latin typeface="Univers 55"/>
                        </a:rPr>
                        <a:t> Care</a:t>
                      </a:r>
                      <a:endParaRPr lang="en-US" sz="1600" dirty="0">
                        <a:latin typeface="Univers 55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Univers 55"/>
                        </a:rPr>
                        <a:t>Skilled Nursing/Post</a:t>
                      </a:r>
                      <a:r>
                        <a:rPr lang="en-US" sz="1600" baseline="0" dirty="0" smtClean="0">
                          <a:latin typeface="Univers 55"/>
                        </a:rPr>
                        <a:t> Acute</a:t>
                      </a:r>
                      <a:endParaRPr lang="en-US" sz="1600" dirty="0">
                        <a:latin typeface="Univers 55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Univers 55"/>
                        </a:rPr>
                        <a:t>Independent</a:t>
                      </a:r>
                      <a:r>
                        <a:rPr lang="en-US" sz="1600" baseline="0" dirty="0" smtClean="0">
                          <a:latin typeface="Univers 55"/>
                        </a:rPr>
                        <a:t> Living/Affordable Housing</a:t>
                      </a:r>
                      <a:endParaRPr lang="en-US" sz="1600" dirty="0">
                        <a:latin typeface="Univers 55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 smtClean="0">
                          <a:latin typeface="Univers 55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Day Care/</a:t>
                      </a:r>
                      <a:endParaRPr lang="en-US" sz="1600" dirty="0">
                        <a:latin typeface="Univers 55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 smtClean="0">
                          <a:latin typeface="Univers 55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Behavioral/Substance Abuse</a:t>
                      </a:r>
                      <a:endParaRPr lang="en-US" sz="1600" dirty="0">
                        <a:latin typeface="Univers 55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2283"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 smtClean="0">
                          <a:latin typeface="Univers 55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 Exempt and Taxable Financing</a:t>
                      </a:r>
                      <a:endParaRPr lang="en-US" sz="1600" dirty="0">
                        <a:latin typeface="Univers 55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600" dirty="0" smtClean="0">
                          <a:latin typeface="Univers 55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 Lending / Cash Management</a:t>
                      </a:r>
                      <a:endParaRPr lang="en-US" sz="1600" dirty="0">
                        <a:latin typeface="Univers 55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95" y="697753"/>
            <a:ext cx="24288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the Stage – Kensington Capital Advisors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217DF-9612-433F-9672-9A26C83479CF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74435" y="869728"/>
            <a:ext cx="8140915" cy="515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1963" indent="-46196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116000"/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  <a:ea typeface="+mn-ea"/>
                <a:cs typeface="+mn-cs"/>
              </a:defRPr>
            </a:lvl2pPr>
            <a:lvl3pPr marL="1376363" indent="-4619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Univers 55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Independent derivative advisory firm founded in 2004</a:t>
            </a:r>
          </a:p>
          <a:p>
            <a:r>
              <a:rPr lang="en-US" sz="2400" dirty="0" smtClean="0"/>
              <a:t>5 derivative specialists with offices in NY &amp; NC</a:t>
            </a:r>
          </a:p>
          <a:p>
            <a:pPr lvl="1"/>
            <a:r>
              <a:rPr lang="en-US" dirty="0" smtClean="0"/>
              <a:t>4 have worked on trading floors for top tier banks with combined experience of over 85 years</a:t>
            </a:r>
          </a:p>
          <a:p>
            <a:r>
              <a:rPr lang="en-US" sz="2400" dirty="0" smtClean="0"/>
              <a:t>Have advised on over 2000 transactions totaling over $27 billion in hedge notional</a:t>
            </a:r>
          </a:p>
          <a:p>
            <a:r>
              <a:rPr lang="en-US" sz="2400" dirty="0" smtClean="0"/>
              <a:t>Specialize in derivative:</a:t>
            </a:r>
          </a:p>
          <a:p>
            <a:pPr lvl="2"/>
            <a:r>
              <a:rPr lang="en-US" sz="2400" dirty="0" smtClean="0"/>
              <a:t>Modeling &amp; pricing</a:t>
            </a:r>
          </a:p>
          <a:p>
            <a:pPr lvl="2"/>
            <a:r>
              <a:rPr lang="en-US" sz="2400" dirty="0" smtClean="0"/>
              <a:t>Accounting</a:t>
            </a:r>
          </a:p>
          <a:p>
            <a:pPr lvl="2"/>
            <a:r>
              <a:rPr lang="en-US" sz="2400" dirty="0" smtClean="0"/>
              <a:t>Litigation support</a:t>
            </a:r>
          </a:p>
          <a:p>
            <a:pPr lvl="2"/>
            <a:r>
              <a:rPr lang="en-US" sz="2400" dirty="0" smtClean="0"/>
              <a:t>Dodd Frank compliance</a:t>
            </a:r>
          </a:p>
          <a:p>
            <a:pPr lvl="2"/>
            <a:endParaRPr lang="en-US" sz="2400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666" y="4971082"/>
            <a:ext cx="1917968" cy="74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1248</Words>
  <Application>Microsoft Office PowerPoint</Application>
  <PresentationFormat>On-screen Show (4:3)</PresentationFormat>
  <Paragraphs>303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2016 Annual Meeting</vt:lpstr>
      <vt:lpstr>Panel Members</vt:lpstr>
      <vt:lpstr>LeadingAge New Jersey – 2016 Annual Meeting</vt:lpstr>
      <vt:lpstr>Setting the Stage</vt:lpstr>
      <vt:lpstr>PowerPoint Presentation</vt:lpstr>
      <vt:lpstr>Setting the Stage – HJ Sims</vt:lpstr>
      <vt:lpstr>Setting the Stage – First Niagara</vt:lpstr>
      <vt:lpstr>Setting the Stage – Investors Bank</vt:lpstr>
      <vt:lpstr>Setting the Stage – Kensington Capital Advisors</vt:lpstr>
      <vt:lpstr>Setting the Stage – Kensington Capital Advisors</vt:lpstr>
      <vt:lpstr>PowerPoint Presentation</vt:lpstr>
      <vt:lpstr>Financing Criteria – Key Factors</vt:lpstr>
      <vt:lpstr>Financing Criteria – Key Factors</vt:lpstr>
      <vt:lpstr>LeadingAge New Jersey – 2016 Annual Meeting</vt:lpstr>
      <vt:lpstr>Structuring Considerations &amp; Options</vt:lpstr>
      <vt:lpstr>Structuring Considerations &amp; Options</vt:lpstr>
      <vt:lpstr>Structuring Considerations &amp; Options</vt:lpstr>
      <vt:lpstr>Comparison of Financing Alternatives</vt:lpstr>
      <vt:lpstr>LeadingAge New Jersey – 2016 Annual Meeting</vt:lpstr>
      <vt:lpstr>Ongoing Debt Management</vt:lpstr>
      <vt:lpstr>Ongoing Debt Management</vt:lpstr>
      <vt:lpstr>LeadingAge New Jersey – 2016 Annual Meeting</vt:lpstr>
    </vt:vector>
  </TitlesOfParts>
  <Company>HJ Sims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Financial Issues for Seniors Services Providers Seminar</dc:title>
  <dc:creator>Mary Salvador</dc:creator>
  <cp:lastModifiedBy>Amy Greenbaum</cp:lastModifiedBy>
  <cp:revision>106</cp:revision>
  <dcterms:created xsi:type="dcterms:W3CDTF">2015-10-28T17:38:26Z</dcterms:created>
  <dcterms:modified xsi:type="dcterms:W3CDTF">2016-05-20T20:36:18Z</dcterms:modified>
</cp:coreProperties>
</file>