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8"/>
  </p:notesMasterIdLst>
  <p:handoutMasterIdLst>
    <p:handoutMasterId r:id="rId39"/>
  </p:handoutMasterIdLst>
  <p:sldIdLst>
    <p:sldId id="425" r:id="rId3"/>
    <p:sldId id="256" r:id="rId4"/>
    <p:sldId id="424" r:id="rId5"/>
    <p:sldId id="280" r:id="rId6"/>
    <p:sldId id="281" r:id="rId7"/>
    <p:sldId id="282" r:id="rId8"/>
    <p:sldId id="283" r:id="rId9"/>
    <p:sldId id="299" r:id="rId10"/>
    <p:sldId id="284" r:id="rId11"/>
    <p:sldId id="294" r:id="rId12"/>
    <p:sldId id="285" r:id="rId13"/>
    <p:sldId id="286" r:id="rId14"/>
    <p:sldId id="348" r:id="rId15"/>
    <p:sldId id="388" r:id="rId16"/>
    <p:sldId id="418" r:id="rId17"/>
    <p:sldId id="291" r:id="rId18"/>
    <p:sldId id="292" r:id="rId19"/>
    <p:sldId id="347" r:id="rId20"/>
    <p:sldId id="396" r:id="rId21"/>
    <p:sldId id="398" r:id="rId22"/>
    <p:sldId id="397" r:id="rId23"/>
    <p:sldId id="416" r:id="rId24"/>
    <p:sldId id="401" r:id="rId25"/>
    <p:sldId id="406" r:id="rId26"/>
    <p:sldId id="407" r:id="rId27"/>
    <p:sldId id="422" r:id="rId28"/>
    <p:sldId id="421" r:id="rId29"/>
    <p:sldId id="423" r:id="rId30"/>
    <p:sldId id="417" r:id="rId31"/>
    <p:sldId id="405" r:id="rId32"/>
    <p:sldId id="410" r:id="rId33"/>
    <p:sldId id="264" r:id="rId34"/>
    <p:sldId id="413" r:id="rId35"/>
    <p:sldId id="414" r:id="rId36"/>
    <p:sldId id="266" r:id="rId3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234" y="-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12" cy="464506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19" y="0"/>
            <a:ext cx="3037212" cy="464506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r">
              <a:defRPr sz="1200"/>
            </a:lvl1pPr>
          </a:lstStyle>
          <a:p>
            <a:fld id="{5EE3CFCC-0A1C-4182-89E7-A5072C6D8803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21"/>
            <a:ext cx="3037212" cy="464506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19" y="8830321"/>
            <a:ext cx="3037212" cy="464506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r">
              <a:defRPr sz="1200"/>
            </a:lvl1pPr>
          </a:lstStyle>
          <a:p>
            <a:fld id="{5A3F9399-FC25-4832-BB32-0B8492415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3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CAA754CE-F2D9-C247-A23E-BAD11769E0D5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6" rIns="93171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1" tIns="46586" rIns="93171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E1E4DEDA-7B68-094D-AD13-4032289E6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0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4DEDA-7B68-094D-AD13-4032289E69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3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2A93-A6D0-2648-A6E4-A0AB5F565DA6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1667-7291-42E8-B00B-345BA5840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2A93-A6D0-2648-A6E4-A0AB5F565DA6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D277-84A3-2242-8D7D-98AEE2ADD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83285"/>
            <a:ext cx="2057400" cy="4942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83285"/>
            <a:ext cx="6019800" cy="4942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2A93-A6D0-2648-A6E4-A0AB5F565DA6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D277-84A3-2242-8D7D-98AEE2ADD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D296C-9468-4949-88A9-1878A2E67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E941-C4A3-48A3-BD75-1AB6FF9121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06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D296C-9468-4949-88A9-1878A2E67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E941-C4A3-48A3-BD75-1AB6FF9121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760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D296C-9468-4949-88A9-1878A2E67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E941-C4A3-48A3-BD75-1AB6FF9121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9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D296C-9468-4949-88A9-1878A2E67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E941-C4A3-48A3-BD75-1AB6FF9121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60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D296C-9468-4949-88A9-1878A2E67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E941-C4A3-48A3-BD75-1AB6FF9121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55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D296C-9468-4949-88A9-1878A2E67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E941-C4A3-48A3-BD75-1AB6FF9121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02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D296C-9468-4949-88A9-1878A2E67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E941-C4A3-48A3-BD75-1AB6FF9121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59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D296C-9468-4949-88A9-1878A2E67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E941-C4A3-48A3-BD75-1AB6FF9121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2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2A93-A6D0-2648-A6E4-A0AB5F565DA6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D277-84A3-2242-8D7D-98AEE2ADD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D296C-9468-4949-88A9-1878A2E67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E941-C4A3-48A3-BD75-1AB6FF9121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9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D296C-9468-4949-88A9-1878A2E67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E941-C4A3-48A3-BD75-1AB6FF9121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59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D296C-9468-4949-88A9-1878A2E67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E941-C4A3-48A3-BD75-1AB6FF9121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2A93-A6D0-2648-A6E4-A0AB5F565DA6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D277-84A3-2242-8D7D-98AEE2ADD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1370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1370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2A93-A6D0-2648-A6E4-A0AB5F565DA6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D277-84A3-2242-8D7D-98AEE2ADD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28899"/>
            <a:ext cx="4040188" cy="34972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9891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628899"/>
            <a:ext cx="4041775" cy="3497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2A93-A6D0-2648-A6E4-A0AB5F565DA6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D277-84A3-2242-8D7D-98AEE2ADD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2A93-A6D0-2648-A6E4-A0AB5F565DA6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D277-84A3-2242-8D7D-98AEE2ADD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2A93-A6D0-2648-A6E4-A0AB5F565DA6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D277-84A3-2242-8D7D-98AEE2ADD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4351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597150"/>
            <a:ext cx="3008313" cy="35290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2A93-A6D0-2648-A6E4-A0AB5F565DA6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D277-84A3-2242-8D7D-98AEE2ADD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957"/>
            <a:ext cx="5486400" cy="38906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2A93-A6D0-2648-A6E4-A0AB5F565DA6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D277-84A3-2242-8D7D-98AEE2ADD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79987"/>
            <a:ext cx="8229600" cy="3846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B2A93-A6D0-2648-A6E4-A0AB5F565DA6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BD277-84A3-2242-8D7D-98AEE2ADD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BAD296C-9468-4949-88A9-1878A2E67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311E941-C4A3-48A3-BD75-1AB6FF9121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5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572000"/>
            <a:ext cx="8839200" cy="1066800"/>
          </a:xfrm>
        </p:spPr>
        <p:txBody>
          <a:bodyPr>
            <a:normAutofit fontScale="92500" lnSpcReduction="10000"/>
          </a:bodyPr>
          <a:lstStyle/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rgbClr val="996633"/>
                </a:solidFill>
              </a:rPr>
              <a:t>LeadingAge New Jersey Annual Conference</a:t>
            </a:r>
          </a:p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rgbClr val="996633"/>
                </a:solidFill>
              </a:rPr>
              <a:t>June 1-3, 2016</a:t>
            </a:r>
          </a:p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rgbClr val="996633"/>
                </a:solidFill>
              </a:rPr>
              <a:t>Harrah’s, Atlantic City</a:t>
            </a:r>
            <a:endParaRPr lang="en-US" sz="2400" dirty="0">
              <a:solidFill>
                <a:srgbClr val="996633"/>
              </a:solidFill>
            </a:endParaRPr>
          </a:p>
        </p:txBody>
      </p:sp>
      <p:pic>
        <p:nvPicPr>
          <p:cNvPr id="4" name="Picture 3" descr="LA.Oregon.Re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839690"/>
            <a:ext cx="1317812" cy="101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8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470" y="1765935"/>
            <a:ext cx="426338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Amygdala</a:t>
            </a:r>
          </a:p>
          <a:p>
            <a:pPr>
              <a:buClr>
                <a:schemeClr val="bg2">
                  <a:lumMod val="50000"/>
                </a:schemeClr>
              </a:buClr>
            </a:pPr>
            <a:endParaRPr lang="en-US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342900"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Involved </a:t>
            </a:r>
            <a:r>
              <a:rPr lang="en-US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with emotions: </a:t>
            </a:r>
            <a:endParaRPr lang="en-US" sz="2000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71500" indent="-2286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ability to hold </a:t>
            </a:r>
            <a:r>
              <a:rPr lang="en-US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an emotion </a:t>
            </a:r>
          </a:p>
          <a:p>
            <a:pPr marL="571500" indent="-2286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ability to </a:t>
            </a:r>
            <a:r>
              <a:rPr lang="en-US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perceive emotions </a:t>
            </a:r>
          </a:p>
          <a:p>
            <a:pPr marL="571500" indent="-2286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ability to feel </a:t>
            </a:r>
            <a:r>
              <a:rPr lang="en-US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emotions</a:t>
            </a:r>
          </a:p>
          <a:p>
            <a:pPr marL="571500" indent="-2286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need to evoke and receive emotions in </a:t>
            </a:r>
            <a:r>
              <a:rPr lang="en-US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others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\\Alz-dc1\Users\wreiter\My Pictures\01_brainside_lg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1914585"/>
            <a:ext cx="3752849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7" y="7937"/>
            <a:ext cx="1966913" cy="92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8650" y="4720590"/>
            <a:ext cx="37490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why the Habilitation Model focuses on emotions!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7750" y="1145887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Happening in the Brain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05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spect="1"/>
          </p:cNvSpPr>
          <p:nvPr/>
        </p:nvSpPr>
        <p:spPr>
          <a:xfrm>
            <a:off x="1047750" y="1145887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Habilitation - not Rehabilitation</a:t>
            </a:r>
            <a:r>
              <a:rPr lang="en-US" sz="3600" dirty="0" smtClean="0">
                <a:solidFill>
                  <a:prstClr val="black"/>
                </a:solidFill>
              </a:rPr>
              <a:t>!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50" y="2028825"/>
            <a:ext cx="760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4862" y="1924050"/>
            <a:ext cx="757237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0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habilitation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 helps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person to re-learn abilities they’ve lost</a:t>
            </a: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ü"/>
            </a:pPr>
            <a:endParaRPr lang="en-US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Habilitation Therapy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creates a milieu around the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person:</a:t>
            </a:r>
          </a:p>
          <a:p>
            <a:pPr marL="571500" indent="-228600">
              <a:buClr>
                <a:srgbClr val="7030A0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promote positive emotion </a:t>
            </a:r>
          </a:p>
          <a:p>
            <a:pPr marL="571500" indent="-228600">
              <a:buClr>
                <a:srgbClr val="7030A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compensate for sensory losses</a:t>
            </a:r>
          </a:p>
          <a:p>
            <a:pPr marL="571500" indent="-228600">
              <a:buClr>
                <a:srgbClr val="7030A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of remaining skills and abilities </a:t>
            </a:r>
            <a:endParaRPr lang="en-US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228600">
              <a:buClr>
                <a:srgbClr val="7030A0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staff to speak the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language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Habilitation</a:t>
            </a:r>
          </a:p>
          <a:p>
            <a:pPr marL="285750" indent="-285750">
              <a:buClr>
                <a:srgbClr val="EEECE1">
                  <a:lumMod val="50000"/>
                </a:srgbClr>
              </a:buClr>
              <a:buFont typeface="Wingdings" pitchFamily="2" charset="2"/>
              <a:buChar char="ü"/>
            </a:pP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7" y="7937"/>
            <a:ext cx="1966913" cy="92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04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ubtitle 78"/>
          <p:cNvSpPr>
            <a:spLocks noGrp="1"/>
          </p:cNvSpPr>
          <p:nvPr>
            <p:ph type="subTitle" idx="1"/>
          </p:nvPr>
        </p:nvSpPr>
        <p:spPr>
          <a:xfrm>
            <a:off x="466718" y="3185978"/>
            <a:ext cx="3396615" cy="988671"/>
          </a:xfrm>
        </p:spPr>
        <p:txBody>
          <a:bodyPr>
            <a:no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cs typeface="+mn-cs"/>
              </a:rPr>
              <a:t>Behavior as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+mn-cs"/>
              </a:rPr>
              <a:t>the Resident’s Communication with Us</a:t>
            </a:r>
            <a:endParaRPr lang="en-US" sz="2000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7750" y="1145887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Habilitation Model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72149" y="3187474"/>
            <a:ext cx="2743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Our Communication with the Resident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38820" y="4613251"/>
            <a:ext cx="2676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Environment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718" y="4613251"/>
            <a:ext cx="2962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Purposeful Engagement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caren\AppData\Local\Microsoft\Windows\Temporary Internet Files\Content.IE5\IAL7CG2U\MC900157197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88" y="2853946"/>
            <a:ext cx="1977924" cy="264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5153" y="2209800"/>
            <a:ext cx="4985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Knowing and Understanding the Individual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7" y="7937"/>
            <a:ext cx="1966913" cy="92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98938" y="5622846"/>
            <a:ext cx="3777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Our Approach to Personal Care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27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7750" y="1145887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What We’ll Talk About Today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222" y="2304325"/>
            <a:ext cx="7675248" cy="31935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lvl="0" indent="-285750"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Internal/External triggers cause negative behaviors</a:t>
            </a:r>
          </a:p>
          <a:p>
            <a:pPr marL="285750" lvl="0" indent="-285750">
              <a:buClr>
                <a:srgbClr val="7030A0"/>
              </a:buClr>
              <a:buFont typeface="Wingdings" pitchFamily="2" charset="2"/>
              <a:buChar char="ü"/>
            </a:pP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Behavior that’s challenging vs. “problematic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>
              <a:buClr>
                <a:srgbClr val="7030A0"/>
              </a:buClr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When behavior poses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 immediate risk</a:t>
            </a: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ü"/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Behavior detectives and teams</a:t>
            </a: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ü"/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Tracking negative behavior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7" y="7937"/>
            <a:ext cx="1966913" cy="92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7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80010" y="1029018"/>
            <a:ext cx="9144000" cy="765492"/>
          </a:xfrm>
        </p:spPr>
        <p:txBody>
          <a:bodyPr>
            <a:normAutofit/>
          </a:bodyPr>
          <a:lstStyle/>
          <a:p>
            <a:r>
              <a:rPr lang="en-US" altLang="en-US" sz="4000" dirty="0" smtClean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We Can Help By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2247900"/>
            <a:ext cx="5809298" cy="3651250"/>
          </a:xfrm>
        </p:spPr>
        <p:txBody>
          <a:bodyPr>
            <a:noAutofit/>
          </a:bodyPr>
          <a:lstStyle/>
          <a:p>
            <a:pPr>
              <a:buClr>
                <a:srgbClr val="65378E"/>
              </a:buClr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latin typeface="Arial" pitchFamily="34" charset="0"/>
                <a:ea typeface="Geneva" charset="0"/>
                <a:cs typeface="Arial" pitchFamily="34" charset="0"/>
              </a:rPr>
              <a:t>Limiting distractions </a:t>
            </a:r>
          </a:p>
          <a:p>
            <a:pPr>
              <a:buClr>
                <a:srgbClr val="65378E"/>
              </a:buClr>
              <a:buFont typeface="Wingdings" panose="05000000000000000000" pitchFamily="2" charset="2"/>
              <a:buChar char="ü"/>
            </a:pPr>
            <a:endParaRPr lang="en-US" altLang="en-US" sz="1000" dirty="0" smtClean="0">
              <a:latin typeface="Arial" pitchFamily="34" charset="0"/>
              <a:ea typeface="Geneva" charset="0"/>
              <a:cs typeface="Arial" pitchFamily="34" charset="0"/>
            </a:endParaRPr>
          </a:p>
          <a:p>
            <a:pPr>
              <a:buClr>
                <a:srgbClr val="65378E"/>
              </a:buClr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latin typeface="Arial" pitchFamily="34" charset="0"/>
                <a:ea typeface="Geneva" charset="0"/>
                <a:cs typeface="Arial" pitchFamily="34" charset="0"/>
              </a:rPr>
              <a:t>Showing interest and being supportive</a:t>
            </a:r>
          </a:p>
          <a:p>
            <a:pPr>
              <a:buClr>
                <a:srgbClr val="65378E"/>
              </a:buClr>
              <a:buFont typeface="Wingdings" panose="05000000000000000000" pitchFamily="2" charset="2"/>
              <a:buChar char="ü"/>
            </a:pPr>
            <a:endParaRPr lang="en-US" altLang="en-US" sz="1000" dirty="0" smtClean="0">
              <a:latin typeface="Arial" pitchFamily="34" charset="0"/>
              <a:ea typeface="Geneva" charset="0"/>
              <a:cs typeface="Arial" pitchFamily="34" charset="0"/>
            </a:endParaRPr>
          </a:p>
          <a:p>
            <a:pPr>
              <a:buClr>
                <a:srgbClr val="65378E"/>
              </a:buClr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latin typeface="Arial" pitchFamily="34" charset="0"/>
                <a:ea typeface="Geneva" charset="0"/>
                <a:cs typeface="Arial" pitchFamily="34" charset="0"/>
              </a:rPr>
              <a:t>Offering comfort and reassurance</a:t>
            </a:r>
          </a:p>
          <a:p>
            <a:pPr>
              <a:buClr>
                <a:srgbClr val="65378E"/>
              </a:buClr>
              <a:buFont typeface="Wingdings" panose="05000000000000000000" pitchFamily="2" charset="2"/>
              <a:buChar char="ü"/>
            </a:pPr>
            <a:endParaRPr lang="en-US" altLang="en-US" sz="1100" dirty="0" smtClean="0">
              <a:latin typeface="Arial" pitchFamily="34" charset="0"/>
              <a:ea typeface="Geneva" charset="0"/>
              <a:cs typeface="Arial" pitchFamily="34" charset="0"/>
            </a:endParaRPr>
          </a:p>
          <a:p>
            <a:pPr>
              <a:buClr>
                <a:srgbClr val="65378E"/>
              </a:buClr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latin typeface="Arial" pitchFamily="34" charset="0"/>
                <a:ea typeface="Geneva" charset="0"/>
                <a:cs typeface="Arial" pitchFamily="34" charset="0"/>
              </a:rPr>
              <a:t>Being patient; giving time to respond</a:t>
            </a:r>
          </a:p>
          <a:p>
            <a:pPr>
              <a:buClr>
                <a:srgbClr val="65378E"/>
              </a:buClr>
              <a:buFont typeface="Wingdings" panose="05000000000000000000" pitchFamily="2" charset="2"/>
              <a:buChar char="ü"/>
            </a:pPr>
            <a:endParaRPr lang="en-US" altLang="en-US" sz="1100" dirty="0" smtClean="0">
              <a:latin typeface="Arial" pitchFamily="34" charset="0"/>
              <a:ea typeface="Geneva" charset="0"/>
              <a:cs typeface="Arial" pitchFamily="34" charset="0"/>
            </a:endParaRPr>
          </a:p>
          <a:p>
            <a:pPr>
              <a:buClr>
                <a:srgbClr val="65378E"/>
              </a:buClr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latin typeface="Arial" pitchFamily="34" charset="0"/>
                <a:ea typeface="Geneva" charset="0"/>
                <a:cs typeface="Arial" pitchFamily="34" charset="0"/>
              </a:rPr>
              <a:t>Offering a guess</a:t>
            </a:r>
          </a:p>
        </p:txBody>
      </p:sp>
      <p:pic>
        <p:nvPicPr>
          <p:cNvPr id="22532" name="Picture 4" descr="iStock_000006870561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498" y="2247900"/>
            <a:ext cx="2436812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7" y="7937"/>
            <a:ext cx="1966913" cy="92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as Communication</a:t>
            </a:r>
            <a:endParaRPr lang="en-US" dirty="0"/>
          </a:p>
        </p:txBody>
      </p:sp>
      <p:pic>
        <p:nvPicPr>
          <p:cNvPr id="2050" name="Picture 2" descr="http://www.seniorliving.org/images/content/P_199_052112090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431" y="1989138"/>
            <a:ext cx="4756150" cy="430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358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wreiter\Local Settings\Temporary Internet Files\Content.IE5\ORSRY9KF\MP90044833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664" y="1127051"/>
            <a:ext cx="4334450" cy="48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7" y="7937"/>
            <a:ext cx="1966913" cy="92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68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irstpeople.us/pictures/bear/odd_sizes/Angry-Grizzly-B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425" y="1394738"/>
            <a:ext cx="5303521" cy="420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7" y="7937"/>
            <a:ext cx="1966913" cy="92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3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0110" y="1915371"/>
            <a:ext cx="7532369" cy="29766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buClr>
                <a:srgbClr val="7030A0"/>
              </a:buClr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7030A0"/>
              </a:buClr>
            </a:pPr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Behavior </a:t>
            </a:r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not </a:t>
            </a:r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random!</a:t>
            </a:r>
          </a:p>
          <a:p>
            <a:pPr algn="ctr">
              <a:buClr>
                <a:srgbClr val="7030A0"/>
              </a:buClr>
            </a:pPr>
            <a:endParaRPr lang="en-US" sz="3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7030A0"/>
              </a:buClr>
            </a:pPr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Behavior </a:t>
            </a:r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may be the only way </a:t>
            </a:r>
            <a:endParaRPr lang="en-US" sz="3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7030A0"/>
              </a:buClr>
            </a:pPr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resident </a:t>
            </a:r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has </a:t>
            </a:r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communicate.</a:t>
            </a:r>
            <a:endParaRPr lang="en-US" sz="3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ü"/>
            </a:pPr>
            <a:endParaRPr lang="en-US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7" y="7937"/>
            <a:ext cx="1966913" cy="92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40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title"/>
          </p:nvPr>
        </p:nvSpPr>
        <p:spPr>
          <a:xfrm>
            <a:off x="0" y="1062990"/>
            <a:ext cx="9144000" cy="838200"/>
          </a:xfrm>
        </p:spPr>
        <p:txBody>
          <a:bodyPr anchor="t">
            <a:noAutofit/>
          </a:bodyPr>
          <a:lstStyle/>
          <a:p>
            <a:pPr algn="ctr">
              <a:lnSpc>
                <a:spcPts val="5025"/>
              </a:lnSpc>
            </a:pPr>
            <a:r>
              <a:rPr lang="en-US" altLang="en-US" sz="3600" b="0" dirty="0" smtClean="0">
                <a:latin typeface="Arial" pitchFamily="34" charset="0"/>
                <a:ea typeface="Geneva" charset="0"/>
                <a:cs typeface="Arial" pitchFamily="34" charset="0"/>
              </a:rPr>
              <a:t>Common Challenging Behaviors</a:t>
            </a:r>
          </a:p>
        </p:txBody>
      </p:sp>
      <p:sp>
        <p:nvSpPr>
          <p:cNvPr id="18435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01190"/>
            <a:ext cx="5017770" cy="3916362"/>
          </a:xfrm>
        </p:spPr>
        <p:txBody>
          <a:bodyPr>
            <a:noAutofit/>
          </a:bodyPr>
          <a:lstStyle/>
          <a:p>
            <a:pPr>
              <a:buClr>
                <a:srgbClr val="65378E"/>
              </a:buClr>
              <a:buFont typeface="Wingdings" pitchFamily="2" charset="2"/>
              <a:buChar char="ü"/>
            </a:pPr>
            <a:r>
              <a:rPr lang="en-US" altLang="en-US" sz="2200" dirty="0" smtClean="0">
                <a:latin typeface="Arial" pitchFamily="34" charset="0"/>
                <a:ea typeface="Geneva" charset="0"/>
                <a:cs typeface="Arial" pitchFamily="34" charset="0"/>
              </a:rPr>
              <a:t>Rummaging or searching</a:t>
            </a:r>
          </a:p>
          <a:p>
            <a:pPr>
              <a:buClr>
                <a:srgbClr val="65378E"/>
              </a:buClr>
              <a:buFont typeface="Wingdings" pitchFamily="2" charset="2"/>
              <a:buChar char="ü"/>
            </a:pPr>
            <a:endParaRPr lang="en-US" altLang="en-US" sz="1000" dirty="0" smtClean="0">
              <a:latin typeface="Arial" pitchFamily="34" charset="0"/>
              <a:ea typeface="Geneva" charset="0"/>
              <a:cs typeface="Arial" pitchFamily="34" charset="0"/>
            </a:endParaRPr>
          </a:p>
          <a:p>
            <a:pPr>
              <a:buClr>
                <a:srgbClr val="65378E"/>
              </a:buClr>
              <a:buFont typeface="Wingdings" pitchFamily="2" charset="2"/>
              <a:buChar char="ü"/>
            </a:pPr>
            <a:r>
              <a:rPr lang="en-US" altLang="en-US" sz="2200" dirty="0" smtClean="0">
                <a:latin typeface="Arial" pitchFamily="34" charset="0"/>
                <a:ea typeface="Geneva" charset="0"/>
                <a:cs typeface="Arial" pitchFamily="34" charset="0"/>
              </a:rPr>
              <a:t>Hiding or losing things</a:t>
            </a:r>
          </a:p>
          <a:p>
            <a:pPr>
              <a:buClr>
                <a:srgbClr val="65378E"/>
              </a:buClr>
              <a:buFont typeface="Wingdings" pitchFamily="2" charset="2"/>
              <a:buChar char="ü"/>
            </a:pPr>
            <a:endParaRPr lang="en-US" altLang="en-US" sz="1000" dirty="0" smtClean="0">
              <a:latin typeface="Arial" pitchFamily="34" charset="0"/>
              <a:ea typeface="Geneva" charset="0"/>
              <a:cs typeface="Arial" pitchFamily="34" charset="0"/>
            </a:endParaRPr>
          </a:p>
          <a:p>
            <a:pPr>
              <a:buClr>
                <a:srgbClr val="65378E"/>
              </a:buClr>
              <a:buFont typeface="Wingdings" pitchFamily="2" charset="2"/>
              <a:buChar char="ü"/>
            </a:pPr>
            <a:r>
              <a:rPr lang="en-US" altLang="en-US" sz="2200" dirty="0" smtClean="0">
                <a:latin typeface="Arial" pitchFamily="34" charset="0"/>
                <a:ea typeface="Geneva" charset="0"/>
                <a:cs typeface="Arial" pitchFamily="34" charset="0"/>
              </a:rPr>
              <a:t>Pacing or wandering</a:t>
            </a:r>
          </a:p>
          <a:p>
            <a:pPr>
              <a:buClr>
                <a:srgbClr val="65378E"/>
              </a:buClr>
              <a:buFont typeface="Wingdings" pitchFamily="2" charset="2"/>
              <a:buChar char="ü"/>
            </a:pPr>
            <a:endParaRPr lang="en-US" altLang="en-US" sz="1000" dirty="0" smtClean="0">
              <a:latin typeface="Arial" pitchFamily="34" charset="0"/>
              <a:ea typeface="Geneva" charset="0"/>
              <a:cs typeface="Arial" pitchFamily="34" charset="0"/>
            </a:endParaRPr>
          </a:p>
          <a:p>
            <a:pPr>
              <a:buClr>
                <a:srgbClr val="65378E"/>
              </a:buClr>
              <a:buSzPct val="100000"/>
              <a:buFont typeface="Wingdings" pitchFamily="2" charset="2"/>
              <a:buChar char="ü"/>
            </a:pPr>
            <a:r>
              <a:rPr lang="en-US" altLang="en-US" sz="2200" dirty="0" smtClean="0">
                <a:latin typeface="Arial" pitchFamily="34" charset="0"/>
                <a:ea typeface="Geneva" charset="0"/>
                <a:cs typeface="Arial" pitchFamily="34" charset="0"/>
              </a:rPr>
              <a:t>Repeating</a:t>
            </a:r>
          </a:p>
          <a:p>
            <a:pPr>
              <a:buClr>
                <a:srgbClr val="65378E"/>
              </a:buClr>
              <a:buSzPct val="100000"/>
              <a:buFont typeface="Wingdings" pitchFamily="2" charset="2"/>
              <a:buChar char="ü"/>
            </a:pPr>
            <a:endParaRPr lang="en-US" altLang="en-US" sz="1000" dirty="0">
              <a:latin typeface="Arial" pitchFamily="34" charset="0"/>
              <a:ea typeface="Geneva" charset="0"/>
              <a:cs typeface="Arial" pitchFamily="34" charset="0"/>
            </a:endParaRPr>
          </a:p>
          <a:p>
            <a:pPr>
              <a:buClr>
                <a:srgbClr val="65378E"/>
              </a:buClr>
              <a:buSzPct val="100000"/>
              <a:buFont typeface="Wingdings" pitchFamily="2" charset="2"/>
              <a:buChar char="ü"/>
            </a:pPr>
            <a:r>
              <a:rPr lang="en-US" altLang="en-US" sz="2200" dirty="0">
                <a:latin typeface="Arial" pitchFamily="34" charset="0"/>
                <a:ea typeface="Geneva" charset="0"/>
                <a:cs typeface="Arial" pitchFamily="34" charset="0"/>
              </a:rPr>
              <a:t>Resisting or refusing </a:t>
            </a:r>
            <a:r>
              <a:rPr lang="en-US" altLang="en-US" sz="2200" dirty="0" smtClean="0">
                <a:latin typeface="Arial" pitchFamily="34" charset="0"/>
                <a:ea typeface="Geneva" charset="0"/>
                <a:cs typeface="Arial" pitchFamily="34" charset="0"/>
              </a:rPr>
              <a:t>care</a:t>
            </a:r>
          </a:p>
          <a:p>
            <a:pPr>
              <a:buClr>
                <a:srgbClr val="65378E"/>
              </a:buClr>
              <a:buSzPct val="100000"/>
              <a:buFont typeface="Wingdings" pitchFamily="2" charset="2"/>
              <a:buChar char="ü"/>
            </a:pPr>
            <a:endParaRPr lang="en-US" altLang="en-US" sz="1000" dirty="0">
              <a:latin typeface="Arial" pitchFamily="34" charset="0"/>
              <a:ea typeface="Geneva" charset="0"/>
              <a:cs typeface="Arial" pitchFamily="34" charset="0"/>
            </a:endParaRPr>
          </a:p>
          <a:p>
            <a:pPr>
              <a:buClr>
                <a:srgbClr val="65378E"/>
              </a:buClr>
              <a:buSzPct val="100000"/>
              <a:buFont typeface="Wingdings" pitchFamily="2" charset="2"/>
              <a:buChar char="ü"/>
            </a:pPr>
            <a:r>
              <a:rPr lang="en-US" altLang="en-US" sz="2200" dirty="0" err="1" smtClean="0">
                <a:latin typeface="Arial" pitchFamily="34" charset="0"/>
                <a:ea typeface="Geneva" charset="0"/>
                <a:cs typeface="Arial" pitchFamily="34" charset="0"/>
              </a:rPr>
              <a:t>Sundowning</a:t>
            </a:r>
            <a:endParaRPr lang="en-US" altLang="en-US" sz="2200" dirty="0" smtClean="0">
              <a:latin typeface="Arial" pitchFamily="34" charset="0"/>
              <a:ea typeface="Geneva" charset="0"/>
              <a:cs typeface="Arial" pitchFamily="34" charset="0"/>
            </a:endParaRPr>
          </a:p>
          <a:p>
            <a:pPr>
              <a:buClr>
                <a:srgbClr val="65378E"/>
              </a:buClr>
              <a:buSzPct val="100000"/>
              <a:buFont typeface="Wingdings" pitchFamily="2" charset="2"/>
              <a:buChar char="ü"/>
            </a:pPr>
            <a:endParaRPr lang="en-US" altLang="en-US" sz="1000" dirty="0">
              <a:latin typeface="Arial" pitchFamily="34" charset="0"/>
              <a:ea typeface="Geneva" charset="0"/>
              <a:cs typeface="Arial" pitchFamily="34" charset="0"/>
            </a:endParaRPr>
          </a:p>
          <a:p>
            <a:pPr>
              <a:buClr>
                <a:srgbClr val="65378E"/>
              </a:buClr>
              <a:buSzPct val="100000"/>
              <a:buFont typeface="Wingdings" pitchFamily="2" charset="2"/>
              <a:buChar char="ü"/>
            </a:pPr>
            <a:r>
              <a:rPr lang="en-US" altLang="en-US" sz="2200" dirty="0" smtClean="0">
                <a:latin typeface="Arial" pitchFamily="34" charset="0"/>
                <a:ea typeface="Geneva" charset="0"/>
                <a:cs typeface="Arial" pitchFamily="34" charset="0"/>
              </a:rPr>
              <a:t>Hallucinating, </a:t>
            </a:r>
            <a:r>
              <a:rPr lang="en-US" altLang="en-US" sz="2200" dirty="0">
                <a:latin typeface="Arial" pitchFamily="34" charset="0"/>
                <a:ea typeface="Geneva" charset="0"/>
                <a:cs typeface="Arial" pitchFamily="34" charset="0"/>
              </a:rPr>
              <a:t>Paranoia, </a:t>
            </a:r>
            <a:r>
              <a:rPr lang="en-US" altLang="en-US" sz="2200" dirty="0" smtClean="0">
                <a:latin typeface="Arial" pitchFamily="34" charset="0"/>
                <a:ea typeface="Geneva" charset="0"/>
                <a:cs typeface="Arial" pitchFamily="34" charset="0"/>
              </a:rPr>
              <a:t>Delusions</a:t>
            </a:r>
          </a:p>
          <a:p>
            <a:pPr>
              <a:buClr>
                <a:srgbClr val="65378E"/>
              </a:buClr>
              <a:buSzPct val="100000"/>
              <a:buFont typeface="Wingdings" pitchFamily="2" charset="2"/>
              <a:buChar char="ü"/>
            </a:pPr>
            <a:endParaRPr lang="en-US" altLang="en-US" sz="1000" dirty="0">
              <a:latin typeface="Arial" pitchFamily="34" charset="0"/>
              <a:ea typeface="Geneva" charset="0"/>
              <a:cs typeface="Arial" pitchFamily="34" charset="0"/>
            </a:endParaRPr>
          </a:p>
        </p:txBody>
      </p:sp>
      <p:pic>
        <p:nvPicPr>
          <p:cNvPr id="1030" name="Picture 6" descr="http://www.nextavenue.org/sites/default/files/wandering_ts99204133_220x1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753" y="2480308"/>
            <a:ext cx="3741842" cy="280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7" y="7937"/>
            <a:ext cx="1966913" cy="92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85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77"/>
          <p:cNvSpPr>
            <a:spLocks noGrp="1"/>
          </p:cNvSpPr>
          <p:nvPr>
            <p:ph type="ctrTitle"/>
          </p:nvPr>
        </p:nvSpPr>
        <p:spPr>
          <a:xfrm>
            <a:off x="605790" y="1307466"/>
            <a:ext cx="7772400" cy="1732914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>
                <a:ea typeface="Geneva" charset="0"/>
                <a:cs typeface="Geneva" charset="0"/>
              </a:rPr>
              <a:t/>
            </a:r>
            <a:br>
              <a:rPr lang="en-US" altLang="en-US" b="1" dirty="0" smtClean="0">
                <a:ea typeface="Geneva" charset="0"/>
                <a:cs typeface="Geneva" charset="0"/>
              </a:rPr>
            </a:br>
            <a:r>
              <a:rPr lang="en-US" altLang="en-US" b="1" dirty="0">
                <a:ea typeface="Geneva" charset="0"/>
                <a:cs typeface="Geneva" charset="0"/>
              </a:rPr>
              <a:t/>
            </a:r>
            <a:br>
              <a:rPr lang="en-US" altLang="en-US" b="1" dirty="0">
                <a:ea typeface="Geneva" charset="0"/>
                <a:cs typeface="Geneva" charset="0"/>
              </a:rPr>
            </a:br>
            <a:r>
              <a:rPr lang="en-US" altLang="en-US" sz="3600" dirty="0" smtClean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Behavior as Communication:</a:t>
            </a:r>
            <a:br>
              <a:rPr lang="en-US" altLang="en-US" sz="3600" dirty="0" smtClean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</a:br>
            <a:r>
              <a:rPr lang="en-US" altLang="en-US" sz="3600" dirty="0" smtClean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Using the </a:t>
            </a:r>
            <a:r>
              <a:rPr lang="en-US" altLang="en-US" sz="3600" dirty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Habilitation </a:t>
            </a:r>
            <a:r>
              <a:rPr lang="en-US" altLang="en-US" sz="3600" dirty="0" smtClean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Model</a:t>
            </a:r>
            <a:br>
              <a:rPr lang="en-US" altLang="en-US" sz="3600" dirty="0" smtClean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</a:br>
            <a:r>
              <a:rPr lang="en-US" altLang="en-US" sz="3600" dirty="0" smtClean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to Work with Residents with Alzheimer’s</a:t>
            </a:r>
            <a:r>
              <a:rPr lang="en-US" altLang="en-US" sz="3600" i="1" dirty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/>
            </a:r>
            <a:br>
              <a:rPr lang="en-US" altLang="en-US" sz="3600" i="1" dirty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</a:br>
            <a:r>
              <a:rPr lang="en-US" altLang="en-US" sz="4000" b="1" i="1" dirty="0">
                <a:ea typeface="Geneva" charset="0"/>
                <a:cs typeface="Geneva" charset="0"/>
              </a:rPr>
              <a:t/>
            </a:r>
            <a:br>
              <a:rPr lang="en-US" altLang="en-US" sz="4000" b="1" i="1" dirty="0">
                <a:ea typeface="Geneva" charset="0"/>
                <a:cs typeface="Geneva" charset="0"/>
              </a:rPr>
            </a:br>
            <a:endParaRPr lang="en-US" dirty="0"/>
          </a:p>
        </p:txBody>
      </p:sp>
      <p:sp>
        <p:nvSpPr>
          <p:cNvPr id="79" name="Subtitle 78"/>
          <p:cNvSpPr>
            <a:spLocks noGrp="1"/>
          </p:cNvSpPr>
          <p:nvPr>
            <p:ph type="subTitle" idx="1"/>
          </p:nvPr>
        </p:nvSpPr>
        <p:spPr>
          <a:xfrm>
            <a:off x="1616149" y="4251129"/>
            <a:ext cx="5656521" cy="168183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rgbClr val="65378E"/>
              </a:buClr>
              <a:defRPr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Caren Silverlieb, </a:t>
            </a: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MMHS</a:t>
            </a:r>
          </a:p>
          <a:p>
            <a:pPr>
              <a:spcAft>
                <a:spcPts val="600"/>
              </a:spcAft>
              <a:buClr>
                <a:srgbClr val="65378E"/>
              </a:buClr>
              <a:defRPr/>
            </a:pP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Strategic Planning and Partnerships</a:t>
            </a: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rgbClr val="65378E"/>
              </a:buClr>
              <a:defRPr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Jewish Community Housing for the </a:t>
            </a: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Elderly</a:t>
            </a:r>
          </a:p>
          <a:p>
            <a:pPr>
              <a:spcAft>
                <a:spcPts val="600"/>
              </a:spcAft>
              <a:buClr>
                <a:srgbClr val="65378E"/>
              </a:buClr>
              <a:defRPr/>
            </a:pPr>
            <a:endParaRPr lang="en-US" altLang="en-US" sz="1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AutoShape 2" descr="data:image/jpeg;base64,/9j/4AAQSkZJRgABAQAAAQABAAD/2wCEAAkGBxITBhQUEhQWFhUXGBoWGRYXFRsbHxgaHhoZHR0aHhoaHSkhHh4qHBocIjEhJykrLi4yGh8zODMsNygtLjABCgoKDg0OGxAQGi4kICYwLCwvLTAsLCw3LDcsMCwsLyw0LCwsNCwsLCwsLCwsLCwsLCwsNywtLDUsLCwsNCwtLP/AABEIAI4BYgMBIgACEQEDEQH/xAAbAAEBAQEBAQEBAAAAAAAAAAAABwYFBAMCAf/EAEsQAAEDAgQDBQMIBAsHBQAAAAEAAgMEEQUGEiETMVEHIkFhcTKBshQ2QlJzkaGxFTVichY0hJKTorPBw9HSJzdUdILC8BcjJFOD/8QAGAEBAQEBAQAAAAAAAAAAAAAAAAECAwT/xAAmEQEBAAICAQMEAgMAAAAAAAAAAQIRAyESEzFBIjJRYXGxBCOB/9oADAMBAAIRAxEAPwC4oiICIiAiIgIiICIiAiIgIiICIiAiIgIiICIiAiIgIiICIiAiIgIiICIiAiIgIiICIiAiIgIiICIiAiIgIiICIiAiIgIiICIiAiIgIiICIiAiIgIiICIiAiIgIiICIiAiIgL+OcA25Nh1Kz2c81MoaIG2uV99DL/e53Ro/Hl5iT3xDFKw+3NbmL6Y2e4kNH5nzXbj4blN3qLpcGYlCX2EsZPQPbf816lFZezOvENw2Fx+qJN/xaB+K8uF5hrsOruG/XYe1BLe1v2T9HyLdvVb9CX7ctml0Rc/AcYiq8NbNEdjsQebXDm0+Y/yPiufmbNsFFMxszZCXgkaADyIG93DquExtutdo0CLwYFizKrC2TxhwY/VYOAB7rnNN7E+LSvepZroERFAREQEREBERAREQEREBF/HuAaSeQ3WHf2pUQOzJ3DqGNF/Pd4P4LWOGWXtBuUXwoKpstDHK24bIxrxfnZwBF/OxX3WQReLGcUjpsOdNKSGNtewudyAAB6kLNUXaRSS1zImsmu97WAljbXcQBfv3tc9FqYZWbkGyREWQREQERcOlzbRSYsadkwMly21nWJHMBxGkn0KslvsO4iIoCIiAiIgIiICIiAi4dHm2jlxg0zJbyAkW0kAkcwHEWJ2P3FdxWyz3BERQQnGpX4hnZzWn25eEzx0saSL+lgX28yrVhOGxU9A2KJuljR7yfEk+JPiVFMmuEOe4RJtplfGb/WLXxj+sQruvT/kdaxnstFns7ZeZWYM4WHFYC6J3iHW9m/Q8j7j4LQr8TShkLnONmtBcT0AFyV58bZdxEh7JMULMeMJPcmaTbo9ouD/ADdQ9w6L2ds36wpv3H/E1cHs8YX54hc0bAyPPkND/wC8gLvdsw/+fTfuSfm1e2yevP4a+Ws7MfmRB6y/20i1Kn/ZlmSmGCxUrn6Jml9g7YP1SOcNLuV+9a3NUBeXllmd2zRERcwREQEREBERAREQfKpqWRxapHtY36znBo+8rl/wroNVvlcH9K2333svPnLLArqeJhk4YY/UTp1EjSRYb7G9t/JZDH+z6jhwuRzal4lYwuAkfHZxAvawaDvy5rrhjhfe9qpsUrXRBzSHNO4INwfQhSHtYw+GHE4eFGyPUxxdoaG3Oobm3ivf2NVr/lU8Nzo0iQDwDr2JHrcX9F8e2b9Z0/2bviC68ePhzeJ8qDl6ZrMqUznuDWiniJc4gADht3JOwX0/hFR/8VT/ANMz/UuUMFbWZBp4HOLNUEBDgL2Ia0i48R5KcZwylHQ07L1HEkee6wR6e6ObidZsPDzJ9VjDDHK6t7FfZV0tTG6MPhnBHeYHMkFvNoJ2upBXUzI+0xrI2hrG1UIDWiwG8Z2C1PZFgj2U8lS/YSAMY3q0G5d6E7D0J8QsdnN7256nMd9Ylbptz1aWWt535LrxYyZ5Yy/BFjrMxUcU5ZJURNeObS8XHqL7e9dCCdr4Q5jg5pFw5pBBHUEbFSjF+zrgZZfO6ZxmY3W5thp/aF+ZPPvX36Lp9jNS40tTGT3WuY5o6FwcDb+aFyy4sfDyxu9Cg1lZHFAXyvbG0fSe4NH3leKizFSSzhkVRE5x5NDxc+g8fcpFimIDEc32nmEUAc5rXOcAGRtvuL7anW59T0C+ub8Fw+KibJRVTZHBwDmcVrzb6w07ixG/r4LU4J1LezSz1NSyOEuke1jRzc5waB7zsprgGU6JuaGPjr4ZA1+uOFr2F5IuQCQ83ta+w3t4LqYDTNxXJMbKlz9UbyC9pAJc24BNwQTocL3HO5WKydTiPtFjjBJDJpWAnmQ1sgBPnsnHjqZTfYsdZi1PE+0s8UZ52fI1p+4lP0vT/IuNx4uFy4nEbpv01XtfyWA7UMsQtp5K1rn8RzmBzbgtPJt+VxsB4rPZMy3JiDdL5HMp4b8vF7tyADte3Nx8LBTHixuHls0ruHY3TTvIhmjkI3Ia8Egdbc7ea/Nfj1LDNpmniY76rngH7uYUUxukfh2aXNikOqItcx9t7FoO45ciQfArRVXZ65uWZKmaZ3ygMdM5psRy1Fridy63jfn1VvDhNW3qmlWpqlkkAfG5r2nk5pBB9CNkqqlkcJfI9rGjm5zg0D3nZTTsZqncWpiv3bMeB0PeBPvFvuXEzXiZrs48KSURwMkMYLjZrA24c8321Eg2/wCkLPofXcfwaValzLRyThjKmFzjsGiRtz6b7+5dGeZrIi57g1o5ucQAPUlRvNeBYbHhOukqmySNIBYZWPLwTYkAAWI59LArUZPaMSyS6Cpc88N4ZrB7xDdLmG5BuRe29+SZcUk8pejTXwY/SPnDGVMDnk2DWzMJJ6AA3JX0p8VgkrXRMlY6Rou5jXAlu4G9uW5ChGIUrqbMz4oC4uZIY2HbUSe6NxbffmqjknJBop3SPlD3Pj0OYGWAuQTZ19+VuQV5OLHGb2MlgGEtf2mOFPvDDK6Qu8AB9G/750jqAeipVTmeijlLX1MIcNiOI249bHZZLPNGzD8o8OkbwxNKGvcCblpDjbVztsG+l+qz2RMs0NXRnizOE1yBE1zWkN8CAWku9RsFvKTOedvU6FepKpktOHxua9jtw5pBB9CF9l4sFw1tNhbIWElrBYF1rncnewA8V7V5b79Ij3ahl50OLGpjB4cpuSPoSe7lfmD1v5LSZS7RIZKZsdW4RygW4jtmP878mnqDYdOg3FTTskp3MkaHNcLFrhcEeYUi7QsmxUdO2aFztDn6OG7fTcE7O527vI3PmvThljySYZe/wqvwzNfEHMcHNO4c0ggjyI5qedq+ZCyH5JGd3jVKejDyZ77b+Xqvt2NyE4JM0k2Euw6XY29vesRibflXaC9j+T6rhH9wPDPhCnHxycl38Dadk+XjHSuqpBZ0g0xjpHe5d/1EC3kB1WxxvA6erpwydmoA3abkFp8iN10GNAYABYDYAeAX6XHLO5ZeSI5nTILqWAzQOdJCPaa72mDrsO83z5jz3I0nZhml08Rpp3apGDUxxO72ciCfFwuN/EHyJW9kjDoy1wBBBBB8QeYUMy+003aDGxp2ZUOh9WlxZv7iu+OXq4WZe8VdURF5UEREBERAREQEREE57VsyTQvZTwuLNTC97mmziLkBoPMcje2/LzXMrcj0sGWXVNRO90hZqbpLQ1z3C7Wi4JduRvfqdlr87ZObXBjmv4crAQHEXDmnexFx48j5nmuBg/ZdpnDqmYPa32Y2tNr+ZJ5X8ABfqvVhnjMJq6/P7Vzexz9dzfZf94X77Zv1nT/Zu+IL0Q9k7w8E1YFvFsJv7jr2K0GcclGtmiIn0cNhZ3mai7cbk6h0VueHqzLY6eF4hHBkqCWU2YyniJ/o22A6knYDzUppHfpPNhkqZGxxk3dqeG6YxyjaSRueW3VxVOxnK5nynHSCQNLGxN1ll76AB7N/G3VZH/0mf/xTf6E/61OLLCbu9UikYfVQOi0wvjcGAC0bmkNHIDunbko/jI/2p/yqH841uMl5G+Q4i6V03EJZoADNIsSCSe8b8h+K+NbkJz82/K+O0Disl0cM37unbVq8dPO3is8eWGGV760O7nf5o1X2TljOxkfxv/8AL/EVAx7DzUYNLCHaTIwt1Wva/ja+64mSMpOoDNqlEnE0cmabadX7Rv7X4LOOUnHZ8iU5eooDmQQ1hLWanRuOrTpeLgXPgNQt71Tj2bYfpvaS3XilfzNnZ/FVVZljfwpXe13dTX+ZFxY+YPuWcZ2VTkaXVLAzoGOP9UkBdsuSZ9+WhQct4VBTYdopjeMuLr6tVybA7+5SrLf+9H+U1H+Kqxl3CRS4NHAHl4ZfvEWvdxdyHIC9vcsxhmQnRZr+VmcEcWSTRwyPb17atXhq528Fywzk8t33Hp7Vvme/7SP4gvF2OfNyb/mHf2US0ebsDNZgphDwwlzXai3V7JvyuF8clZcNDhj4jIJNUhkuG6bXYxtrXP1b+9SZz0vH52Jp2hi+fnesPwtVVzb81qr7CX4HLOZjyE6pzEakTtYCWHQYyfZAHPUOdui1uMUXGwmaIHTxI3M1WvbU0i9vHmrnnjZjr4E07Gf1lUfZs+JyzLKSJuc3RVdxFx5GvN7WBLtLr+AuWm/RU/JGTXUNVI50wk1ta2wYW2sSfrHqmbsiRVlRxWvMU1gC4DUH25am3G9trg/fYLr62PqXvqm3yb2b4eWXAktzvxTyXbyzg1NTUbm0xuxziSdervDukX8rWssC3sqntpNSwM6Brj/VuAt/lbAxR4O2APL7EnURbmbmwubC/muXJevv2JVUD/an/K2/GFbFhZMguObPlfHbbjCbRwzfYg21avLnZbpTlymWtfgrx4rh8VRQuimaHMdtY7b8wQeYI6hSbPOSWUVM2aKUlpeG6H21A7m4cLXtbpsqRnPAXVuDcFrww62vuRcbX22PmsVB2VyumHGqRYfVaSbdAXHb8VrhymPdy1+iND2XYpLPl13FcXGOQxhx3JbpY4XPiRqtf0WxXiwbC4qbD2wwizW9dySeZJ8SSvauOdlytiCwnbD83I/t2/BIt2s/nTLprsMbEJBHpkD7lurk1wta4+srx2TKWjO9jX6oqPtR8DVjc2QupM9PeBylbUM/aBdr+7Vqb7lUMk5ZNDRyMMgk1v1XDdNu6Bbmei+ee8qCtoQWWbPHfQTycPFh8j4HwPqV3x5cZy2/FV38NrmT0LJYzdjwHA/3HoRyI8l6VCMJx2tw2tdHYt3u6GQbH9odP3mmx81pz2su4X8UGr7bb+zv7lnL/Hy39PcNKLiuIR0+HvmkNmsFz59APMmwHqoxkmB9VnhjyPpuqH+ViXfGWj3r44pjNbide2OxdvdsMYs1v7Ruf6zjt5XVSyNlYUWHnUQ6aSxe4chbkxvkL8/E+4DevSwu/ens0yIi8iCIiAiIgIiICIiAiIgIiICIiAiIgIiICIiAiIgIiICIiAiIgL+A7o72dlKMp5WxGLODZJQ4BrnGSUvBEgsfO7rnfcbeRC3hjMpbboVhERYBEUy7Tsz1dPiwhgk4bDEHkhovcuePaINuQ5LeGFzuoKav4TYbr50pvTNJ+qPyWF7UsCq6ngmBpkY3UHRggWcbWdYkA7beXvKmGMyy1bob9Fxcm0U0OW4Y6g3kaDfe+kFxLW38bNsPcu0pZq6BERQeTEcMhni0zRMkHgHNBt6X5e5cX+AWHa7/ACcemuS33alpUWpllPajy4fh0MEOmGNkbejGgX9bc16kRZBERAREQEREBERAREQEREBERAREQEREGFznh2KT42G0kjmQcNpJEnDAdd1xdvfO1uoWRxvDsVoI2yvqXlpdp1Mne4B1iQHNf6HwIWmzfnaduM/JKFoMtwwvIBOs/RaDttfdx259LrO5ww/E2YOH1tQ1zHPaOGHb6rEjYMDdrHkV7OPc1LrX9qoeRccdV5fbJJbiBxY8jYEi29vC4IKwGOZkra3MxpqaQxN4jo2Briy+m93OeO99Em3SwsStP2QfNh/27vgjXFzT2eVAxJ89G4ODnGTRq0va4m50u5HfcbghZx8MeTKX/g7WUMsV9NjWueo4kWhw0iaR3eJFjpeLdd1yO0XNtQ3GTS07jGG6Q5zTZznOAIAd9EWcOVtyV8sl52qhjTKaqJeHO4d3Cz438gCfHvbG++/Pay62e8hvqa81FO5oe4APY/YOIFgQ7wNgBY7bDcJ9vJ/sHmwbJ+Jx4pDJJVamh7XSN48pJbe5BBFnei0We80fIsOGgB00lwwHkLc3HqBcbeJIU9w7Ntfh+ICGp1OYywdHJYkN6teN+XLchejtfeTmCL6vAaW+pe+/4aVr07lyTy9h8aHD8Yrafjtlk0m+m8xjDrfVa2wA87AL15QzjVQY22mq3Oe0v4R4m7433sO9zIvYG5PO4PWkZZc05dptHs8GO38wKRZ3GvtBkEfMyRNFvr6Yx+aYZTktxs6FC7Qc2GjpGsisZpL2JFwxo5ut4m5sB69LLD4dhOMVlNx2zS6XbtLp3M1ebWtNgPcAv52uOP8ACoX8IWW/nP8A77qtYIWnBoSy2jhs026aRb8Fnfp8csndGanwjEXZOgijnMdS03kc+QkuHe7vEGo7Xb93NY/ImKVTs6xxSzyvAMjXNdK5zSWsf4E2O4ViUVyR/vHH2k/wyJx3yxy2NxnmixGWtiZRPcxha7WQ8MANxa7va5HkOixmNYJitFScd9S8tBGosqJDpubC4da4uQPHmtXnrOz6euFNTNDpja7iL6S72Whvi48+m4532zeZsPxYZffLWVDeH3dUWoXN3tsLMYG7Gx5+CvF5STetf2NZkXHZ6zLcoc4CdmqMSWG5LbseQNrgnf0UwzbQ1UOIhtY/XIWBwOsv7t3AC58wdlu+xn+JVP77PhK4XbH85Gf8u345Frj+nmuMGlyZg2Jx4sx9TMXw6D3TM525A0907LM50/SdJWB0tW8tkc8s4cr27Ajm0WA2cNhdV6j/AIoz90fkFOe2j2KX1l/w1z4s/Lk7kGryviGnJUU07ybRF73uJJsLkkk7kqeT5gxLE8UMdMXxs5hjH6NLer3jcnyvboF364kdjTbf/XHf04rb/gvj2MFvCqh9O8d/3bPt+N1cZMZlnr5GfrKnFcMrGcSV5DtxqkMsb7cx3jt+BWyxWesr8vQT0MwhFnmVmotOoWFg4AnYh3S9wV8u2Nzf0DCD7RmBHoGPv+Y/BejsxYRkgk8i6Uj05fmCmV3hM9djAYJmuv4rmRySyySgRsDnF+kkg6gHbarC1zsLkr647T4pRSxyTTygvJs5s7nC43sQTbx5WIXo7Iogc03I9mF7h5G7Bf7nEe9abtl/VNP9qfgcutyk5JjIrrYJNPWYFFUsk0PcwC2p2nXHI4OJYNtLtNiOhK0eHQvZRNbI8vcL3eeZ3Nj91ln+zH5kQesv9tItSvHn1lZ+0ERFhBERAREQEREBERAREQEREBERAREQSXNWVq6LNLqmlY54c/itcyxLHHmC0+d/Aggr84pgGLVtC6WpBuywihGhpJLgHG17ABtzcm+1lXEXec+U11Ol2mWRMOxamrWRuiDKYvLpA4xnmLEgtJdfYeS/WKYjjjcTmbFG8x8R/DPCYbM1HTY+lud1S0UvLu7shtMMm5Iqf02Kqs7ulxk0kgue83N3W2Aub9b+AXTzbXYtHjh+SMc6HS23/ttcNXjv7S3iKXlty3ZDaQ0eTa+uxfi1oLGkjW52kOLR9FrG8ttrm1ue62WfcpmsoWGIhssV9N9g5ptdpPhyBB/zWsRLzZWy/g2jNDTY5TU5hiZM1m9gBG4C/PS43t7itBkbIkseICprPbBLmR6tR1H6b3cid7gXO+91RkVy57ZqSQ2xnaHlF9ZGySG3GjBbpJsHtve1/Ag3t4blYzD4Mcp4OFE2drBybpjcB6OcDYehsrMiY81k8bJTbk5VZUDAYhVX41jr1OBPtG1yCRyssFlPLNZFngTSQubFrmOsuZycH22Dr73HgqmizjyWb/aJb2gZUq3ZhNVTNLw7Q7ukamPaAAbHmO6DcX8V8KzB8YrqJxqQQ2NpcyOzGmSS1h3R+brW3tzVZRanPZJNTpdpPk/CcXpa4NZDoie9pk1mMjSDYm4dq9m/JdLtQyxUVFbHPAwyWZw3NBFxYkggHmO8Rt0CoyJ618vLRtPMjPxb9KMZVCQU7GEd9rBuBZu9tR/8uvR2pYJUVLKf5PEZNBk1WLRa+i3tEdCt2iz6v1eUkNs9gODk5LjpqhpaTEY3tuLi9/EXF1OnZVxShxIupg53gJItJ1N6OY78iCL+KsyK48txt/ZtH48q4pX4g11YXMaNtcmkWHiGRt8fcPVVOloGQ4SIYhZrGaWj3dep6+a9qKZ8ly/hEv7M8tVdNj5fPCY28FzblzD3i5ht3XHofuXc7T8HnqcOhbTxmQtkLiAWiw0kX7xHitoit5bc/Nds/kKglgypDFM0skaZLtJBteV7huCRyIPvWgRFzyu7tBERQEREBERAREQER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7" y="19367"/>
            <a:ext cx="1966913" cy="92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1002030"/>
            <a:ext cx="9144000" cy="742950"/>
          </a:xfrm>
        </p:spPr>
        <p:txBody>
          <a:bodyPr>
            <a:normAutofit/>
          </a:bodyPr>
          <a:lstStyle/>
          <a:p>
            <a:r>
              <a:rPr lang="en-US" altLang="en-US" sz="3600" dirty="0" smtClean="0">
                <a:latin typeface="Arial" pitchFamily="34" charset="0"/>
                <a:ea typeface="Geneva" charset="0"/>
                <a:cs typeface="Arial" pitchFamily="34" charset="0"/>
              </a:rPr>
              <a:t>Triggers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720090" y="2222034"/>
            <a:ext cx="8126730" cy="1849828"/>
          </a:xfrm>
        </p:spPr>
        <p:txBody>
          <a:bodyPr>
            <a:noAutofit/>
          </a:bodyPr>
          <a:lstStyle/>
          <a:p>
            <a:pPr marL="0" indent="0">
              <a:buClr>
                <a:srgbClr val="65378E"/>
              </a:buClr>
              <a:buFont typeface="Arial" charset="0"/>
              <a:buNone/>
            </a:pPr>
            <a:r>
              <a:rPr lang="en-US" altLang="en-US" sz="2400" dirty="0" smtClean="0">
                <a:solidFill>
                  <a:srgbClr val="002060"/>
                </a:solidFill>
                <a:latin typeface="Arial" pitchFamily="34" charset="0"/>
                <a:ea typeface="Geneva" charset="0"/>
                <a:cs typeface="Arial" pitchFamily="34" charset="0"/>
              </a:rPr>
              <a:t>Internal</a:t>
            </a:r>
          </a:p>
          <a:p>
            <a:pPr>
              <a:buClr>
                <a:srgbClr val="65378E"/>
              </a:buClr>
              <a:buFont typeface="Wingdings" pitchFamily="2" charset="2"/>
              <a:buChar char="ü"/>
            </a:pPr>
            <a:r>
              <a:rPr lang="en-US" altLang="en-US" sz="2200" dirty="0" smtClean="0">
                <a:latin typeface="Arial" pitchFamily="34" charset="0"/>
                <a:ea typeface="Geneva" charset="0"/>
                <a:cs typeface="Arial" pitchFamily="34" charset="0"/>
              </a:rPr>
              <a:t>Something happening </a:t>
            </a:r>
            <a:r>
              <a:rPr lang="en-US" altLang="en-US" sz="2200" u="sng" dirty="0" smtClean="0">
                <a:latin typeface="Arial" pitchFamily="34" charset="0"/>
                <a:ea typeface="Geneva" charset="0"/>
                <a:cs typeface="Arial" pitchFamily="34" charset="0"/>
              </a:rPr>
              <a:t>in the mind or body</a:t>
            </a:r>
            <a:r>
              <a:rPr lang="en-US" altLang="en-US" sz="2200" dirty="0" smtClean="0">
                <a:latin typeface="Arial" pitchFamily="34" charset="0"/>
                <a:ea typeface="Geneva" charset="0"/>
                <a:cs typeface="Arial" pitchFamily="34" charset="0"/>
              </a:rPr>
              <a:t> of the person</a:t>
            </a:r>
          </a:p>
          <a:p>
            <a:pPr marL="0" indent="0">
              <a:buClr>
                <a:srgbClr val="65378E"/>
              </a:buClr>
              <a:buNone/>
            </a:pPr>
            <a:endParaRPr lang="en-US" altLang="en-US" sz="2200" dirty="0" smtClean="0">
              <a:latin typeface="Arial" pitchFamily="34" charset="0"/>
              <a:ea typeface="Geneva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Clr>
                <a:srgbClr val="65378E"/>
              </a:buClr>
              <a:buNone/>
            </a:pPr>
            <a:r>
              <a:rPr lang="en-US" altLang="en-US" sz="2400" dirty="0">
                <a:solidFill>
                  <a:srgbClr val="002060"/>
                </a:solidFill>
                <a:latin typeface="Arial" pitchFamily="34" charset="0"/>
                <a:ea typeface="Geneva" charset="0"/>
                <a:cs typeface="Arial" pitchFamily="34" charset="0"/>
              </a:rPr>
              <a:t>External</a:t>
            </a:r>
          </a:p>
          <a:p>
            <a:pPr lvl="0">
              <a:spcBef>
                <a:spcPts val="0"/>
              </a:spcBef>
              <a:buClr>
                <a:srgbClr val="65378E"/>
              </a:buClr>
              <a:buFont typeface="Wingdings" pitchFamily="2" charset="2"/>
              <a:buChar char="ü"/>
            </a:pPr>
            <a:r>
              <a:rPr lang="en-US" altLang="en-US" sz="2200" dirty="0">
                <a:solidFill>
                  <a:prstClr val="black"/>
                </a:solidFill>
                <a:latin typeface="Arial" pitchFamily="34" charset="0"/>
                <a:ea typeface="Geneva" charset="0"/>
                <a:cs typeface="Arial" pitchFamily="34" charset="0"/>
              </a:rPr>
              <a:t>Something that is happening </a:t>
            </a:r>
            <a:r>
              <a:rPr lang="en-US" altLang="en-US" sz="2200" u="sng" dirty="0">
                <a:solidFill>
                  <a:prstClr val="black"/>
                </a:solidFill>
                <a:latin typeface="Arial" pitchFamily="34" charset="0"/>
                <a:ea typeface="Geneva" charset="0"/>
                <a:cs typeface="Arial" pitchFamily="34" charset="0"/>
              </a:rPr>
              <a:t>around them or to them</a:t>
            </a:r>
          </a:p>
          <a:p>
            <a:pPr>
              <a:buClr>
                <a:srgbClr val="65378E"/>
              </a:buClr>
              <a:buFont typeface="Wingdings" pitchFamily="2" charset="2"/>
              <a:buChar char="ü"/>
            </a:pPr>
            <a:endParaRPr lang="en-US" altLang="en-US" sz="2200" dirty="0">
              <a:latin typeface="Arial" pitchFamily="34" charset="0"/>
              <a:ea typeface="Geneva" charset="0"/>
              <a:cs typeface="Arial" pitchFamily="34" charset="0"/>
            </a:endParaRPr>
          </a:p>
          <a:p>
            <a:pPr>
              <a:buClr>
                <a:srgbClr val="65378E"/>
              </a:buClr>
              <a:buFont typeface="Wingdings" pitchFamily="2" charset="2"/>
              <a:buChar char="ü"/>
            </a:pPr>
            <a:endParaRPr lang="en-US" altLang="en-US" sz="2200" dirty="0" smtClean="0">
              <a:latin typeface="Arial" pitchFamily="34" charset="0"/>
              <a:ea typeface="Geneva" charset="0"/>
              <a:cs typeface="Arial" pitchFamily="34" charset="0"/>
            </a:endParaRPr>
          </a:p>
          <a:p>
            <a:pPr>
              <a:buClr>
                <a:srgbClr val="65378E"/>
              </a:buClr>
              <a:buFont typeface="Wingdings" pitchFamily="2" charset="2"/>
              <a:buChar char="ü"/>
            </a:pPr>
            <a:endParaRPr lang="en-US" altLang="en-US" sz="1000" dirty="0" smtClean="0">
              <a:latin typeface="Arial" pitchFamily="34" charset="0"/>
              <a:ea typeface="Geneva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7" y="7937"/>
            <a:ext cx="1966913" cy="92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6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0" y="1000126"/>
            <a:ext cx="9144000" cy="5704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ts val="4038"/>
              </a:lnSpc>
            </a:pPr>
            <a:r>
              <a:rPr lang="en-US" altLang="en-US" sz="3200" dirty="0"/>
              <a:t>What </a:t>
            </a:r>
            <a:r>
              <a:rPr lang="en-US" altLang="en-US" sz="3200" dirty="0" smtClean="0"/>
              <a:t>could be the cause of the behavior</a:t>
            </a:r>
            <a:r>
              <a:rPr lang="en-US" altLang="en-US" sz="3200" dirty="0"/>
              <a:t>? 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339090" y="1909446"/>
            <a:ext cx="424053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marL="0" indent="0">
              <a:lnSpc>
                <a:spcPts val="2800"/>
              </a:lnSpc>
              <a:buClr>
                <a:srgbClr val="65378E"/>
              </a:buClr>
              <a:buSzPct val="150000"/>
            </a:pPr>
            <a:r>
              <a:rPr lang="en-US" altLang="en-US" sz="2400" dirty="0"/>
              <a:t>The </a:t>
            </a:r>
            <a:r>
              <a:rPr lang="en-US" altLang="en-US" sz="2400" dirty="0" smtClean="0"/>
              <a:t>Behavior</a:t>
            </a:r>
          </a:p>
          <a:p>
            <a:pPr marL="228600" indent="-228600">
              <a:lnSpc>
                <a:spcPts val="2800"/>
              </a:lnSpc>
              <a:buClr>
                <a:srgbClr val="65378E"/>
              </a:buClr>
              <a:buSzPct val="100000"/>
              <a:buFont typeface="Wingdings" pitchFamily="2" charset="2"/>
              <a:buChar char="ü"/>
            </a:pPr>
            <a:endParaRPr lang="en-US" altLang="en-US" sz="1000" dirty="0" smtClean="0"/>
          </a:p>
          <a:p>
            <a:pPr marL="228600" indent="-228600">
              <a:lnSpc>
                <a:spcPts val="2800"/>
              </a:lnSpc>
              <a:buClr>
                <a:srgbClr val="65378E"/>
              </a:buClr>
              <a:buSzPct val="100000"/>
              <a:buFont typeface="Wingdings" pitchFamily="2" charset="2"/>
              <a:buChar char="ü"/>
            </a:pPr>
            <a:r>
              <a:rPr lang="en-US" altLang="en-US" sz="2000" dirty="0" smtClean="0"/>
              <a:t>She </a:t>
            </a:r>
            <a:r>
              <a:rPr lang="en-US" altLang="en-US" sz="2000" dirty="0"/>
              <a:t>is </a:t>
            </a:r>
            <a:r>
              <a:rPr lang="en-US" altLang="en-US" sz="2000" dirty="0" smtClean="0"/>
              <a:t>rummaging in the closet...</a:t>
            </a:r>
          </a:p>
          <a:p>
            <a:pPr marL="228600" indent="-228600">
              <a:lnSpc>
                <a:spcPts val="2800"/>
              </a:lnSpc>
              <a:buClr>
                <a:srgbClr val="65378E"/>
              </a:buClr>
              <a:buSzPct val="100000"/>
              <a:buFont typeface="Wingdings" pitchFamily="2" charset="2"/>
              <a:buChar char="ü"/>
            </a:pPr>
            <a:endParaRPr lang="en-US" altLang="en-US" sz="1000" dirty="0" smtClean="0"/>
          </a:p>
          <a:p>
            <a:pPr marL="228600" indent="-228600">
              <a:lnSpc>
                <a:spcPts val="2800"/>
              </a:lnSpc>
              <a:buClr>
                <a:srgbClr val="65378E"/>
              </a:buClr>
              <a:buSzPct val="100000"/>
              <a:buFont typeface="Wingdings" pitchFamily="2" charset="2"/>
              <a:buChar char="ü"/>
            </a:pPr>
            <a:r>
              <a:rPr lang="en-US" altLang="en-US" sz="2000" dirty="0" smtClean="0"/>
              <a:t>He urinates </a:t>
            </a:r>
            <a:r>
              <a:rPr lang="en-US" altLang="en-US" sz="2000" dirty="0"/>
              <a:t>behind </a:t>
            </a:r>
            <a:r>
              <a:rPr lang="en-US" altLang="en-US" sz="2000" dirty="0" smtClean="0"/>
              <a:t>the plant…</a:t>
            </a:r>
          </a:p>
          <a:p>
            <a:pPr marL="228600" indent="-228600">
              <a:lnSpc>
                <a:spcPts val="2800"/>
              </a:lnSpc>
              <a:buClr>
                <a:srgbClr val="65378E"/>
              </a:buClr>
              <a:buSzPct val="100000"/>
              <a:buFont typeface="Wingdings" pitchFamily="2" charset="2"/>
              <a:buChar char="ü"/>
            </a:pPr>
            <a:endParaRPr lang="en-US" altLang="en-US" sz="1000" dirty="0"/>
          </a:p>
          <a:p>
            <a:pPr marL="228600" indent="-228600">
              <a:lnSpc>
                <a:spcPts val="2800"/>
              </a:lnSpc>
              <a:buClr>
                <a:srgbClr val="65378E"/>
              </a:buClr>
              <a:buSzPct val="100000"/>
              <a:buFont typeface="Wingdings" pitchFamily="2" charset="2"/>
              <a:buChar char="ü"/>
            </a:pPr>
            <a:r>
              <a:rPr lang="en-US" altLang="en-US" sz="2000" dirty="0"/>
              <a:t>She is </a:t>
            </a:r>
            <a:r>
              <a:rPr lang="en-US" altLang="en-US" sz="2000" dirty="0" smtClean="0"/>
              <a:t>talking – we see no one…</a:t>
            </a:r>
          </a:p>
          <a:p>
            <a:pPr marL="228600" indent="-228600">
              <a:lnSpc>
                <a:spcPts val="2800"/>
              </a:lnSpc>
              <a:buClr>
                <a:srgbClr val="65378E"/>
              </a:buClr>
              <a:buSzPct val="100000"/>
              <a:buFont typeface="Wingdings" pitchFamily="2" charset="2"/>
              <a:buChar char="ü"/>
            </a:pPr>
            <a:endParaRPr lang="en-US" altLang="en-US" sz="1000" dirty="0"/>
          </a:p>
          <a:p>
            <a:pPr marL="228600" indent="-228600">
              <a:lnSpc>
                <a:spcPts val="2800"/>
              </a:lnSpc>
              <a:buClr>
                <a:srgbClr val="65378E"/>
              </a:buClr>
              <a:buSzPct val="100000"/>
              <a:buFont typeface="Wingdings" pitchFamily="2" charset="2"/>
              <a:buChar char="ü"/>
            </a:pPr>
            <a:r>
              <a:rPr lang="en-US" altLang="en-US" sz="2000" dirty="0"/>
              <a:t>He wanders around </a:t>
            </a:r>
            <a:r>
              <a:rPr lang="en-US" altLang="en-US" sz="2000" dirty="0" smtClean="0"/>
              <a:t>constantly...</a:t>
            </a:r>
          </a:p>
          <a:p>
            <a:pPr marL="228600" indent="-228600">
              <a:lnSpc>
                <a:spcPts val="2800"/>
              </a:lnSpc>
              <a:buClr>
                <a:srgbClr val="65378E"/>
              </a:buClr>
              <a:buSzPct val="100000"/>
              <a:buFont typeface="Wingdings" pitchFamily="2" charset="2"/>
              <a:buChar char="ü"/>
            </a:pPr>
            <a:endParaRPr lang="en-US" altLang="en-US" sz="1000" dirty="0"/>
          </a:p>
          <a:p>
            <a:pPr marL="228600" indent="-228600">
              <a:lnSpc>
                <a:spcPts val="2800"/>
              </a:lnSpc>
              <a:buClr>
                <a:srgbClr val="65378E"/>
              </a:buClr>
              <a:buSzPct val="100000"/>
              <a:buFont typeface="Wingdings" pitchFamily="2" charset="2"/>
              <a:buChar char="ü"/>
            </a:pPr>
            <a:r>
              <a:rPr lang="en-US" altLang="en-US" sz="2000" dirty="0"/>
              <a:t>She refuses a </a:t>
            </a:r>
            <a:r>
              <a:rPr lang="en-US" altLang="en-US" sz="2000" dirty="0" smtClean="0"/>
              <a:t>shower...</a:t>
            </a:r>
            <a:endParaRPr lang="en-US" altLang="en-US" sz="2000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 bwMode="auto">
          <a:xfrm>
            <a:off x="4579620" y="1909446"/>
            <a:ext cx="4484370" cy="442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09563" indent="-3429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lnSpc>
                <a:spcPts val="2800"/>
              </a:lnSpc>
              <a:buClr>
                <a:srgbClr val="65378E"/>
              </a:buClr>
              <a:buSzPct val="150000"/>
            </a:pPr>
            <a:r>
              <a:rPr lang="en-US" altLang="en-US" sz="2400" dirty="0" smtClean="0">
                <a:cs typeface="Arial" charset="0"/>
              </a:rPr>
              <a:t>Cause </a:t>
            </a:r>
            <a:r>
              <a:rPr lang="en-US" altLang="en-US" sz="2400" dirty="0">
                <a:cs typeface="Arial" charset="0"/>
              </a:rPr>
              <a:t>or </a:t>
            </a:r>
            <a:r>
              <a:rPr lang="en-US" altLang="en-US" sz="2400" dirty="0" smtClean="0">
                <a:cs typeface="Arial" charset="0"/>
              </a:rPr>
              <a:t>Trigger</a:t>
            </a:r>
          </a:p>
          <a:p>
            <a:pPr>
              <a:lnSpc>
                <a:spcPts val="2800"/>
              </a:lnSpc>
              <a:buClr>
                <a:srgbClr val="65378E"/>
              </a:buClr>
              <a:buSzPct val="150000"/>
            </a:pPr>
            <a:endParaRPr lang="en-US" altLang="en-US" sz="1000" dirty="0">
              <a:solidFill>
                <a:srgbClr val="002060"/>
              </a:solidFill>
              <a:cs typeface="Arial" charset="0"/>
            </a:endParaRPr>
          </a:p>
          <a:p>
            <a:pPr>
              <a:lnSpc>
                <a:spcPts val="2800"/>
              </a:lnSpc>
              <a:buClr>
                <a:srgbClr val="65378E"/>
              </a:buClr>
              <a:buSzPct val="150000"/>
            </a:pPr>
            <a:r>
              <a:rPr lang="en-US" altLang="en-US" sz="2000" dirty="0" smtClean="0"/>
              <a:t>because </a:t>
            </a:r>
            <a:r>
              <a:rPr lang="en-US" altLang="en-US" sz="2000" dirty="0"/>
              <a:t>she is looking for her </a:t>
            </a:r>
            <a:r>
              <a:rPr lang="en-US" altLang="en-US" sz="2000" dirty="0" smtClean="0"/>
              <a:t>purse</a:t>
            </a:r>
          </a:p>
          <a:p>
            <a:pPr>
              <a:lnSpc>
                <a:spcPts val="2800"/>
              </a:lnSpc>
              <a:buClr>
                <a:srgbClr val="65378E"/>
              </a:buClr>
              <a:buSzPct val="150000"/>
            </a:pPr>
            <a:endParaRPr lang="en-US" altLang="en-US" sz="1000" dirty="0"/>
          </a:p>
          <a:p>
            <a:pPr>
              <a:lnSpc>
                <a:spcPts val="2800"/>
              </a:lnSpc>
              <a:buClr>
                <a:srgbClr val="65378E"/>
              </a:buClr>
              <a:buSzPct val="150000"/>
            </a:pPr>
            <a:r>
              <a:rPr lang="en-US" altLang="en-US" sz="2000" dirty="0" smtClean="0"/>
              <a:t>because </a:t>
            </a:r>
            <a:r>
              <a:rPr lang="en-US" altLang="en-US" sz="2000" dirty="0"/>
              <a:t>he </a:t>
            </a:r>
            <a:r>
              <a:rPr lang="en-US" altLang="en-US" sz="2000" dirty="0" smtClean="0"/>
              <a:t>needs the bathroom </a:t>
            </a:r>
            <a:r>
              <a:rPr lang="en-US" altLang="en-US" sz="2000" b="1" u="sng" dirty="0" smtClean="0"/>
              <a:t>now</a:t>
            </a:r>
          </a:p>
          <a:p>
            <a:pPr>
              <a:lnSpc>
                <a:spcPts val="2800"/>
              </a:lnSpc>
              <a:buClr>
                <a:srgbClr val="65378E"/>
              </a:buClr>
              <a:buSzPct val="150000"/>
            </a:pPr>
            <a:endParaRPr lang="en-US" altLang="en-US" sz="1000" dirty="0"/>
          </a:p>
          <a:p>
            <a:pPr>
              <a:lnSpc>
                <a:spcPts val="2800"/>
              </a:lnSpc>
              <a:buClr>
                <a:srgbClr val="65378E"/>
              </a:buClr>
              <a:buSzPct val="150000"/>
            </a:pPr>
            <a:r>
              <a:rPr lang="en-US" altLang="en-US" sz="2000" dirty="0" smtClean="0"/>
              <a:t>because </a:t>
            </a:r>
            <a:r>
              <a:rPr lang="en-US" altLang="en-US" sz="2000" dirty="0"/>
              <a:t>of </a:t>
            </a:r>
            <a:r>
              <a:rPr lang="en-US" altLang="en-US" sz="2000" dirty="0" smtClean="0"/>
              <a:t>hallucinations</a:t>
            </a:r>
          </a:p>
          <a:p>
            <a:pPr>
              <a:lnSpc>
                <a:spcPts val="2800"/>
              </a:lnSpc>
              <a:buClr>
                <a:srgbClr val="65378E"/>
              </a:buClr>
              <a:buSzPct val="150000"/>
            </a:pPr>
            <a:endParaRPr lang="en-US" altLang="en-US" sz="1000" dirty="0"/>
          </a:p>
          <a:p>
            <a:pPr>
              <a:lnSpc>
                <a:spcPts val="2800"/>
              </a:lnSpc>
              <a:buClr>
                <a:srgbClr val="65378E"/>
              </a:buClr>
              <a:buSzPct val="150000"/>
            </a:pPr>
            <a:r>
              <a:rPr lang="en-US" altLang="en-US" sz="2000" dirty="0" smtClean="0"/>
              <a:t>because </a:t>
            </a:r>
            <a:r>
              <a:rPr lang="en-US" altLang="en-US" sz="2000" dirty="0"/>
              <a:t>he has nothing to </a:t>
            </a:r>
            <a:r>
              <a:rPr lang="en-US" altLang="en-US" sz="2000" dirty="0" smtClean="0"/>
              <a:t>do</a:t>
            </a:r>
          </a:p>
          <a:p>
            <a:pPr>
              <a:lnSpc>
                <a:spcPts val="2800"/>
              </a:lnSpc>
              <a:buClr>
                <a:srgbClr val="65378E"/>
              </a:buClr>
              <a:buSzPct val="150000"/>
            </a:pPr>
            <a:endParaRPr lang="en-US" altLang="en-US" sz="1000" dirty="0"/>
          </a:p>
          <a:p>
            <a:pPr>
              <a:lnSpc>
                <a:spcPts val="2800"/>
              </a:lnSpc>
              <a:buClr>
                <a:srgbClr val="65378E"/>
              </a:buClr>
              <a:buSzPct val="150000"/>
            </a:pPr>
            <a:r>
              <a:rPr lang="en-US" altLang="en-US" sz="2000" dirty="0" smtClean="0"/>
              <a:t>because </a:t>
            </a:r>
            <a:r>
              <a:rPr lang="en-US" altLang="en-US" sz="2000" dirty="0"/>
              <a:t>the bathroom is too </a:t>
            </a:r>
            <a:r>
              <a:rPr lang="en-US" altLang="en-US" sz="2000" dirty="0" smtClean="0"/>
              <a:t>cold</a:t>
            </a:r>
            <a:endParaRPr lang="en-US" altLang="en-US" sz="2000" dirty="0"/>
          </a:p>
          <a:p>
            <a:pPr>
              <a:lnSpc>
                <a:spcPts val="2800"/>
              </a:lnSpc>
              <a:spcBef>
                <a:spcPts val="800"/>
              </a:spcBef>
              <a:spcAft>
                <a:spcPts val="600"/>
              </a:spcAft>
              <a:buClr>
                <a:srgbClr val="65378E"/>
              </a:buClr>
              <a:buSzPct val="150000"/>
            </a:pPr>
            <a:endParaRPr lang="en-US" alt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7" y="7937"/>
            <a:ext cx="1966913" cy="92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79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0" y="1000126"/>
            <a:ext cx="9144000" cy="5704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ts val="4038"/>
              </a:lnSpc>
            </a:pPr>
            <a:r>
              <a:rPr lang="en-US" altLang="en-US" sz="3200" dirty="0"/>
              <a:t>What </a:t>
            </a:r>
            <a:r>
              <a:rPr lang="en-US" altLang="en-US" sz="3200" dirty="0" smtClean="0"/>
              <a:t>could be the cause of the behavior</a:t>
            </a:r>
            <a:r>
              <a:rPr lang="en-US" altLang="en-US" sz="3200" dirty="0"/>
              <a:t>? 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457200" y="1909446"/>
            <a:ext cx="4114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marL="0" indent="0">
              <a:lnSpc>
                <a:spcPts val="2800"/>
              </a:lnSpc>
              <a:buClr>
                <a:srgbClr val="65378E"/>
              </a:buClr>
              <a:buSzPct val="150000"/>
            </a:pPr>
            <a:r>
              <a:rPr lang="en-US" altLang="en-US" sz="2400" dirty="0">
                <a:solidFill>
                  <a:srgbClr val="002060"/>
                </a:solidFill>
              </a:rPr>
              <a:t>The </a:t>
            </a:r>
            <a:r>
              <a:rPr lang="en-US" altLang="en-US" sz="2400" dirty="0" smtClean="0">
                <a:solidFill>
                  <a:srgbClr val="002060"/>
                </a:solidFill>
              </a:rPr>
              <a:t>Behavior</a:t>
            </a:r>
          </a:p>
          <a:p>
            <a:pPr marL="228600" indent="-228600">
              <a:lnSpc>
                <a:spcPts val="2800"/>
              </a:lnSpc>
              <a:buClr>
                <a:srgbClr val="65378E"/>
              </a:buClr>
              <a:buSzPct val="100000"/>
              <a:buFont typeface="Wingdings" pitchFamily="2" charset="2"/>
              <a:buChar char="ü"/>
            </a:pPr>
            <a:endParaRPr lang="en-US" altLang="en-US" sz="1000" dirty="0" smtClean="0"/>
          </a:p>
          <a:p>
            <a:pPr marL="228600" indent="-228600">
              <a:lnSpc>
                <a:spcPts val="2800"/>
              </a:lnSpc>
              <a:buClr>
                <a:srgbClr val="65378E"/>
              </a:buClr>
              <a:buSzPct val="100000"/>
              <a:buFont typeface="Wingdings" pitchFamily="2" charset="2"/>
              <a:buChar char="ü"/>
            </a:pPr>
            <a:r>
              <a:rPr lang="en-US" altLang="en-US" dirty="0"/>
              <a:t>She is rummaging in the closet...</a:t>
            </a:r>
          </a:p>
          <a:p>
            <a:pPr marL="228600" indent="-228600">
              <a:lnSpc>
                <a:spcPts val="2800"/>
              </a:lnSpc>
              <a:buClr>
                <a:srgbClr val="65378E"/>
              </a:buClr>
              <a:buSzPct val="100000"/>
              <a:buFont typeface="Wingdings" pitchFamily="2" charset="2"/>
              <a:buChar char="ü"/>
            </a:pPr>
            <a:endParaRPr lang="en-US" altLang="en-US" sz="1000" dirty="0" smtClean="0"/>
          </a:p>
          <a:p>
            <a:pPr marL="228600" indent="-228600">
              <a:lnSpc>
                <a:spcPts val="2800"/>
              </a:lnSpc>
              <a:buClr>
                <a:srgbClr val="65378E"/>
              </a:buClr>
              <a:buSzPct val="100000"/>
              <a:buFont typeface="Wingdings" pitchFamily="2" charset="2"/>
              <a:buChar char="ü"/>
            </a:pPr>
            <a:r>
              <a:rPr lang="en-US" altLang="en-US" dirty="0"/>
              <a:t>He urinates behind the plant…</a:t>
            </a:r>
          </a:p>
          <a:p>
            <a:pPr marL="228600" indent="-228600">
              <a:lnSpc>
                <a:spcPts val="2800"/>
              </a:lnSpc>
              <a:buClr>
                <a:srgbClr val="65378E"/>
              </a:buClr>
              <a:buSzPct val="100000"/>
              <a:buFont typeface="Wingdings" pitchFamily="2" charset="2"/>
              <a:buChar char="ü"/>
            </a:pPr>
            <a:endParaRPr lang="en-US" altLang="en-US" sz="1000" dirty="0"/>
          </a:p>
          <a:p>
            <a:pPr marL="228600" indent="-228600">
              <a:lnSpc>
                <a:spcPts val="2800"/>
              </a:lnSpc>
              <a:buClr>
                <a:srgbClr val="65378E"/>
              </a:buClr>
              <a:buSzPct val="100000"/>
              <a:buFont typeface="Wingdings" pitchFamily="2" charset="2"/>
              <a:buChar char="ü"/>
            </a:pPr>
            <a:r>
              <a:rPr lang="en-US" altLang="en-US" dirty="0"/>
              <a:t>She is talking </a:t>
            </a:r>
            <a:r>
              <a:rPr lang="en-US" altLang="en-US" dirty="0" smtClean="0"/>
              <a:t>to </a:t>
            </a:r>
            <a:r>
              <a:rPr lang="en-US" altLang="en-US" dirty="0"/>
              <a:t>no </a:t>
            </a:r>
            <a:r>
              <a:rPr lang="en-US" altLang="en-US" dirty="0" smtClean="0"/>
              <a:t>one...</a:t>
            </a:r>
            <a:endParaRPr lang="en-US" altLang="en-US" dirty="0"/>
          </a:p>
          <a:p>
            <a:pPr marL="228600" indent="-228600">
              <a:lnSpc>
                <a:spcPts val="2800"/>
              </a:lnSpc>
              <a:buClr>
                <a:srgbClr val="65378E"/>
              </a:buClr>
              <a:buSzPct val="100000"/>
              <a:buFont typeface="Wingdings" pitchFamily="2" charset="2"/>
              <a:buChar char="ü"/>
            </a:pPr>
            <a:endParaRPr lang="en-US" altLang="en-US" sz="1000" dirty="0"/>
          </a:p>
          <a:p>
            <a:pPr marL="228600" indent="-228600">
              <a:lnSpc>
                <a:spcPts val="2800"/>
              </a:lnSpc>
              <a:buClr>
                <a:srgbClr val="65378E"/>
              </a:buClr>
              <a:buSzPct val="100000"/>
              <a:buFont typeface="Wingdings" pitchFamily="2" charset="2"/>
              <a:buChar char="ü"/>
            </a:pPr>
            <a:r>
              <a:rPr lang="en-US" altLang="en-US" dirty="0"/>
              <a:t>He wanders around constantly...</a:t>
            </a:r>
          </a:p>
          <a:p>
            <a:pPr marL="228600" indent="-228600">
              <a:lnSpc>
                <a:spcPts val="2800"/>
              </a:lnSpc>
              <a:buClr>
                <a:srgbClr val="65378E"/>
              </a:buClr>
              <a:buSzPct val="100000"/>
              <a:buFont typeface="Wingdings" pitchFamily="2" charset="2"/>
              <a:buChar char="ü"/>
            </a:pPr>
            <a:endParaRPr lang="en-US" altLang="en-US" sz="1000" dirty="0"/>
          </a:p>
          <a:p>
            <a:pPr marL="228600" indent="-228600">
              <a:lnSpc>
                <a:spcPts val="2800"/>
              </a:lnSpc>
              <a:buClr>
                <a:srgbClr val="65378E"/>
              </a:buClr>
              <a:buSzPct val="100000"/>
              <a:buFont typeface="Wingdings" pitchFamily="2" charset="2"/>
              <a:buChar char="ü"/>
            </a:pPr>
            <a:r>
              <a:rPr lang="en-US" altLang="en-US" dirty="0"/>
              <a:t>She refuses a shower...</a:t>
            </a:r>
          </a:p>
        </p:txBody>
      </p:sp>
      <p:sp>
        <p:nvSpPr>
          <p:cNvPr id="12" name="Content Placeholder 5"/>
          <p:cNvSpPr txBox="1">
            <a:spLocks/>
          </p:cNvSpPr>
          <p:nvPr/>
        </p:nvSpPr>
        <p:spPr bwMode="auto">
          <a:xfrm>
            <a:off x="4145280" y="1909446"/>
            <a:ext cx="4781550" cy="428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09563" indent="-3429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lnSpc>
                <a:spcPts val="2800"/>
              </a:lnSpc>
              <a:buClr>
                <a:srgbClr val="65378E"/>
              </a:buClr>
              <a:buSzPct val="150000"/>
            </a:pPr>
            <a:r>
              <a:rPr lang="en-US" altLang="en-US" sz="2400" dirty="0" smtClean="0">
                <a:solidFill>
                  <a:srgbClr val="002060"/>
                </a:solidFill>
                <a:cs typeface="Arial" charset="0"/>
              </a:rPr>
              <a:t>Cause </a:t>
            </a:r>
            <a:r>
              <a:rPr lang="en-US" altLang="en-US" sz="2400" dirty="0">
                <a:solidFill>
                  <a:srgbClr val="002060"/>
                </a:solidFill>
                <a:cs typeface="Arial" charset="0"/>
              </a:rPr>
              <a:t>or </a:t>
            </a:r>
            <a:r>
              <a:rPr lang="en-US" altLang="en-US" sz="2400" dirty="0" smtClean="0">
                <a:solidFill>
                  <a:srgbClr val="002060"/>
                </a:solidFill>
                <a:cs typeface="Arial" charset="0"/>
              </a:rPr>
              <a:t>Trigger</a:t>
            </a:r>
          </a:p>
          <a:p>
            <a:pPr>
              <a:lnSpc>
                <a:spcPts val="2800"/>
              </a:lnSpc>
              <a:buClr>
                <a:srgbClr val="65378E"/>
              </a:buClr>
              <a:buSzPct val="150000"/>
            </a:pPr>
            <a:endParaRPr lang="en-US" altLang="en-US" sz="1000" dirty="0">
              <a:solidFill>
                <a:srgbClr val="002060"/>
              </a:solidFill>
              <a:cs typeface="Arial" charset="0"/>
            </a:endParaRPr>
          </a:p>
          <a:p>
            <a:pPr marL="0" indent="0">
              <a:lnSpc>
                <a:spcPts val="2800"/>
              </a:lnSpc>
              <a:buClr>
                <a:srgbClr val="65378E"/>
              </a:buClr>
              <a:buSzPct val="100000"/>
            </a:pPr>
            <a:r>
              <a:rPr lang="en-US" altLang="en-US" dirty="0"/>
              <a:t>because she is looking for her </a:t>
            </a:r>
            <a:r>
              <a:rPr lang="en-US" altLang="en-US" dirty="0" smtClean="0"/>
              <a:t>purse	I</a:t>
            </a:r>
            <a:endParaRPr lang="en-US" altLang="en-US" dirty="0"/>
          </a:p>
          <a:p>
            <a:pPr marL="0" indent="0">
              <a:lnSpc>
                <a:spcPts val="2800"/>
              </a:lnSpc>
              <a:buClr>
                <a:srgbClr val="65378E"/>
              </a:buClr>
              <a:buSzPct val="150000"/>
            </a:pPr>
            <a:endParaRPr lang="en-US" altLang="en-US" sz="1000" dirty="0"/>
          </a:p>
          <a:p>
            <a:pPr marL="0" indent="0">
              <a:lnSpc>
                <a:spcPts val="2800"/>
              </a:lnSpc>
              <a:buClr>
                <a:srgbClr val="65378E"/>
              </a:buClr>
              <a:buSzPct val="100000"/>
            </a:pPr>
            <a:r>
              <a:rPr lang="en-US" altLang="en-US" dirty="0"/>
              <a:t>because he needs the bathroom </a:t>
            </a:r>
            <a:r>
              <a:rPr lang="en-US" altLang="en-US" dirty="0" smtClean="0"/>
              <a:t>now	I</a:t>
            </a:r>
            <a:endParaRPr lang="en-US" altLang="en-US" dirty="0"/>
          </a:p>
          <a:p>
            <a:pPr marL="0" indent="0">
              <a:lnSpc>
                <a:spcPts val="2800"/>
              </a:lnSpc>
              <a:buClr>
                <a:srgbClr val="65378E"/>
              </a:buClr>
              <a:buSzPct val="150000"/>
            </a:pPr>
            <a:endParaRPr lang="en-US" altLang="en-US" sz="1000" dirty="0"/>
          </a:p>
          <a:p>
            <a:pPr marL="0" indent="0">
              <a:lnSpc>
                <a:spcPts val="2800"/>
              </a:lnSpc>
              <a:buClr>
                <a:srgbClr val="65378E"/>
              </a:buClr>
              <a:buSzPct val="100000"/>
            </a:pPr>
            <a:r>
              <a:rPr lang="en-US" altLang="en-US" dirty="0"/>
              <a:t>because of </a:t>
            </a:r>
            <a:r>
              <a:rPr lang="en-US" altLang="en-US" dirty="0" smtClean="0"/>
              <a:t>hallucinations				I</a:t>
            </a:r>
            <a:endParaRPr lang="en-US" altLang="en-US" dirty="0"/>
          </a:p>
          <a:p>
            <a:pPr marL="0" indent="0">
              <a:lnSpc>
                <a:spcPts val="2800"/>
              </a:lnSpc>
              <a:buClr>
                <a:srgbClr val="65378E"/>
              </a:buClr>
              <a:buSzPct val="150000"/>
            </a:pPr>
            <a:endParaRPr lang="en-US" altLang="en-US" sz="1000" dirty="0"/>
          </a:p>
          <a:p>
            <a:pPr marL="0" indent="0">
              <a:lnSpc>
                <a:spcPts val="2800"/>
              </a:lnSpc>
              <a:buClr>
                <a:srgbClr val="65378E"/>
              </a:buClr>
              <a:buSzPct val="100000"/>
            </a:pPr>
            <a:r>
              <a:rPr lang="en-US" altLang="en-US" dirty="0"/>
              <a:t>because he has nothing to </a:t>
            </a:r>
            <a:r>
              <a:rPr lang="en-US" altLang="en-US" dirty="0" smtClean="0"/>
              <a:t>do			E</a:t>
            </a:r>
            <a:endParaRPr lang="en-US" altLang="en-US" dirty="0"/>
          </a:p>
          <a:p>
            <a:pPr marL="0" indent="0">
              <a:lnSpc>
                <a:spcPts val="2800"/>
              </a:lnSpc>
              <a:buClr>
                <a:srgbClr val="65378E"/>
              </a:buClr>
              <a:buSzPct val="150000"/>
            </a:pPr>
            <a:endParaRPr lang="en-US" altLang="en-US" sz="1000" dirty="0"/>
          </a:p>
          <a:p>
            <a:pPr marL="0" indent="0">
              <a:lnSpc>
                <a:spcPts val="2800"/>
              </a:lnSpc>
              <a:buClr>
                <a:srgbClr val="65378E"/>
              </a:buClr>
              <a:buSzPct val="100000"/>
            </a:pPr>
            <a:r>
              <a:rPr lang="en-US" altLang="en-US" dirty="0"/>
              <a:t>because the bathroom is too </a:t>
            </a:r>
            <a:r>
              <a:rPr lang="en-US" altLang="en-US" dirty="0" smtClean="0"/>
              <a:t>cold		E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8229600" y="2061846"/>
            <a:ext cx="849630" cy="428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09563" indent="-3429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lnSpc>
                <a:spcPts val="2800"/>
              </a:lnSpc>
              <a:buClr>
                <a:srgbClr val="65378E"/>
              </a:buClr>
              <a:buSzPct val="150000"/>
            </a:pPr>
            <a:endParaRPr lang="en-US" altLang="en-US" sz="1000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7" y="7937"/>
            <a:ext cx="1966913" cy="92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52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1988820"/>
            <a:ext cx="9144000" cy="2606040"/>
          </a:xfrm>
        </p:spPr>
        <p:txBody>
          <a:bodyPr>
            <a:noAutofit/>
          </a:bodyPr>
          <a:lstStyle/>
          <a:p>
            <a:r>
              <a:rPr lang="en-US" altLang="en-US" dirty="0" smtClean="0">
                <a:latin typeface="Arial" pitchFamily="34" charset="0"/>
                <a:ea typeface="Geneva" charset="0"/>
                <a:cs typeface="Arial" pitchFamily="34" charset="0"/>
              </a:rPr>
              <a:t>When does a </a:t>
            </a:r>
            <a:r>
              <a:rPr lang="en-US" altLang="en-US" dirty="0">
                <a:latin typeface="Arial" pitchFamily="34" charset="0"/>
                <a:ea typeface="Geneva" charset="0"/>
                <a:cs typeface="Arial" pitchFamily="34" charset="0"/>
              </a:rPr>
              <a:t/>
            </a:r>
            <a:br>
              <a:rPr lang="en-US" altLang="en-US" dirty="0">
                <a:latin typeface="Arial" pitchFamily="34" charset="0"/>
                <a:ea typeface="Geneva" charset="0"/>
                <a:cs typeface="Arial" pitchFamily="34" charset="0"/>
              </a:rPr>
            </a:br>
            <a:r>
              <a:rPr lang="en-US" altLang="en-US" dirty="0" smtClean="0">
                <a:latin typeface="Arial" pitchFamily="34" charset="0"/>
                <a:ea typeface="Geneva" charset="0"/>
                <a:cs typeface="Arial" pitchFamily="34" charset="0"/>
              </a:rPr>
              <a:t>challenging behavior</a:t>
            </a:r>
            <a:br>
              <a:rPr lang="en-US" altLang="en-US" dirty="0" smtClean="0">
                <a:latin typeface="Arial" pitchFamily="34" charset="0"/>
                <a:ea typeface="Geneva" charset="0"/>
                <a:cs typeface="Arial" pitchFamily="34" charset="0"/>
              </a:rPr>
            </a:br>
            <a:r>
              <a:rPr lang="en-US" altLang="en-US" dirty="0" smtClean="0">
                <a:latin typeface="Arial" pitchFamily="34" charset="0"/>
                <a:ea typeface="Geneva" charset="0"/>
                <a:cs typeface="Arial" pitchFamily="34" charset="0"/>
              </a:rPr>
              <a:t>become a </a:t>
            </a:r>
            <a:br>
              <a:rPr lang="en-US" altLang="en-US" dirty="0" smtClean="0">
                <a:latin typeface="Arial" pitchFamily="34" charset="0"/>
                <a:ea typeface="Geneva" charset="0"/>
                <a:cs typeface="Arial" pitchFamily="34" charset="0"/>
              </a:rPr>
            </a:br>
            <a:r>
              <a:rPr lang="en-US" altLang="en-US" dirty="0" smtClean="0">
                <a:latin typeface="Arial" pitchFamily="34" charset="0"/>
                <a:ea typeface="Geneva" charset="0"/>
                <a:cs typeface="Arial" pitchFamily="34" charset="0"/>
              </a:rPr>
              <a:t>“problem behavior”?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7" y="7937"/>
            <a:ext cx="1966913" cy="92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6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863090"/>
            <a:ext cx="4343400" cy="334899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4000" dirty="0" smtClean="0">
                <a:latin typeface="Arial" pitchFamily="34" charset="0"/>
                <a:ea typeface="Geneva" charset="0"/>
                <a:cs typeface="Arial" pitchFamily="34" charset="0"/>
              </a:rPr>
              <a:t>A problem behavior is a </a:t>
            </a:r>
            <a:r>
              <a:rPr lang="en-US" altLang="en-US" sz="4000" b="1" u="sng" dirty="0" smtClean="0">
                <a:latin typeface="Arial" pitchFamily="34" charset="0"/>
                <a:ea typeface="Geneva" charset="0"/>
                <a:cs typeface="Arial" pitchFamily="34" charset="0"/>
              </a:rPr>
              <a:t>health or </a:t>
            </a:r>
            <a:br>
              <a:rPr lang="en-US" altLang="en-US" sz="4000" b="1" u="sng" dirty="0" smtClean="0">
                <a:latin typeface="Arial" pitchFamily="34" charset="0"/>
                <a:ea typeface="Geneva" charset="0"/>
                <a:cs typeface="Arial" pitchFamily="34" charset="0"/>
              </a:rPr>
            </a:br>
            <a:r>
              <a:rPr lang="en-US" altLang="en-US" sz="4000" b="1" u="sng" dirty="0" smtClean="0">
                <a:latin typeface="Arial" pitchFamily="34" charset="0"/>
                <a:ea typeface="Geneva" charset="0"/>
                <a:cs typeface="Arial" pitchFamily="34" charset="0"/>
              </a:rPr>
              <a:t>safety risk</a:t>
            </a:r>
            <a:r>
              <a:rPr lang="en-US" altLang="en-US" sz="4000" b="1" dirty="0" smtClean="0">
                <a:latin typeface="Arial" pitchFamily="34" charset="0"/>
                <a:ea typeface="Geneva" charset="0"/>
                <a:cs typeface="Arial" pitchFamily="34" charset="0"/>
              </a:rPr>
              <a:t> </a:t>
            </a:r>
            <a:br>
              <a:rPr lang="en-US" altLang="en-US" sz="4000" b="1" dirty="0" smtClean="0">
                <a:latin typeface="Arial" pitchFamily="34" charset="0"/>
                <a:ea typeface="Geneva" charset="0"/>
                <a:cs typeface="Arial" pitchFamily="34" charset="0"/>
              </a:rPr>
            </a:br>
            <a:r>
              <a:rPr lang="en-US" altLang="en-US" sz="4000" dirty="0" smtClean="0">
                <a:latin typeface="Arial" pitchFamily="34" charset="0"/>
                <a:ea typeface="Geneva" charset="0"/>
                <a:cs typeface="Arial" pitchFamily="34" charset="0"/>
              </a:rPr>
              <a:t>for the person with dementia or for someone else.</a:t>
            </a:r>
          </a:p>
        </p:txBody>
      </p:sp>
      <p:pic>
        <p:nvPicPr>
          <p:cNvPr id="2050" name="Picture 2" descr="http://alzheimerscareathome.com/wp-content/uploads/2014/08/Wednesday-Workshop-Verbal-Physical-Abu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72"/>
          <a:stretch/>
        </p:blipFill>
        <p:spPr bwMode="auto">
          <a:xfrm>
            <a:off x="4963887" y="1863090"/>
            <a:ext cx="4061196" cy="344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7" y="7937"/>
            <a:ext cx="1966913" cy="92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83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248400" y="2149792"/>
            <a:ext cx="1752600" cy="3086100"/>
            <a:chOff x="381000" y="1637917"/>
            <a:chExt cx="8382000" cy="3086483"/>
          </a:xfrm>
          <a:noFill/>
        </p:grpSpPr>
        <p:sp>
          <p:nvSpPr>
            <p:cNvPr id="14" name="Rectangle 13"/>
            <p:cNvSpPr/>
            <p:nvPr/>
          </p:nvSpPr>
          <p:spPr>
            <a:xfrm>
              <a:off x="381000" y="2285697"/>
              <a:ext cx="8382000" cy="503299"/>
            </a:xfrm>
            <a:prstGeom prst="rect">
              <a:avLst/>
            </a:prstGeom>
            <a:grpFill/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3581258"/>
              <a:ext cx="8382000" cy="503299"/>
            </a:xfrm>
            <a:prstGeom prst="rect">
              <a:avLst/>
            </a:prstGeom>
            <a:grpFill/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1000" y="4221100"/>
              <a:ext cx="8382000" cy="503300"/>
            </a:xfrm>
            <a:prstGeom prst="rect">
              <a:avLst/>
            </a:prstGeom>
            <a:grpFill/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1000" y="2933478"/>
              <a:ext cx="8382000" cy="503299"/>
            </a:xfrm>
            <a:prstGeom prst="rect">
              <a:avLst/>
            </a:prstGeom>
            <a:grpFill/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0" y="1637917"/>
              <a:ext cx="8382000" cy="503299"/>
            </a:xfrm>
            <a:prstGeom prst="rect">
              <a:avLst/>
            </a:prstGeom>
            <a:grpFill/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082040" y="2149792"/>
            <a:ext cx="5105400" cy="3086100"/>
            <a:chOff x="381000" y="1637917"/>
            <a:chExt cx="8382000" cy="3086483"/>
          </a:xfrm>
          <a:noFill/>
        </p:grpSpPr>
        <p:sp>
          <p:nvSpPr>
            <p:cNvPr id="10" name="Rectangle 9"/>
            <p:cNvSpPr/>
            <p:nvPr/>
          </p:nvSpPr>
          <p:spPr>
            <a:xfrm>
              <a:off x="381000" y="2285697"/>
              <a:ext cx="8382000" cy="503299"/>
            </a:xfrm>
            <a:prstGeom prst="rect">
              <a:avLst/>
            </a:prstGeom>
            <a:grpFill/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" y="3581258"/>
              <a:ext cx="8382000" cy="503299"/>
            </a:xfrm>
            <a:prstGeom prst="rect">
              <a:avLst/>
            </a:prstGeom>
            <a:grpFill/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" y="4221100"/>
              <a:ext cx="8382000" cy="503300"/>
            </a:xfrm>
            <a:prstGeom prst="rect">
              <a:avLst/>
            </a:prstGeom>
            <a:grpFill/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" y="2933478"/>
              <a:ext cx="8382000" cy="503299"/>
            </a:xfrm>
            <a:prstGeom prst="rect">
              <a:avLst/>
            </a:prstGeom>
            <a:grpFill/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" y="1637917"/>
              <a:ext cx="8382000" cy="503299"/>
            </a:xfrm>
            <a:prstGeom prst="rect">
              <a:avLst/>
            </a:prstGeom>
            <a:grpFill/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457200" y="1017270"/>
            <a:ext cx="8229600" cy="971868"/>
          </a:xfrm>
        </p:spPr>
        <p:txBody>
          <a:bodyPr>
            <a:normAutofit/>
          </a:bodyPr>
          <a:lstStyle/>
          <a:p>
            <a:r>
              <a:rPr lang="en-US" altLang="en-US" sz="3600" dirty="0" smtClean="0">
                <a:latin typeface="Arial" pitchFamily="34" charset="0"/>
                <a:ea typeface="Geneva" charset="0"/>
                <a:cs typeface="Arial" pitchFamily="34" charset="0"/>
              </a:rPr>
              <a:t>Is this a Problem Behavior?</a:t>
            </a:r>
          </a:p>
        </p:txBody>
      </p:sp>
      <p:sp>
        <p:nvSpPr>
          <p:cNvPr id="23557" name="Content Placeholder 3"/>
          <p:cNvSpPr>
            <a:spLocks noGrp="1"/>
          </p:cNvSpPr>
          <p:nvPr/>
        </p:nvSpPr>
        <p:spPr bwMode="auto">
          <a:xfrm>
            <a:off x="6248400" y="2050256"/>
            <a:ext cx="175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>
              <a:lnSpc>
                <a:spcPct val="150000"/>
              </a:lnSpc>
              <a:buClr>
                <a:srgbClr val="5E7703"/>
              </a:buClr>
              <a:buSzPct val="150000"/>
              <a:buFont typeface="Arial" charset="0"/>
              <a:buNone/>
            </a:pPr>
            <a:r>
              <a:rPr lang="en-US" altLang="en-US" sz="2800" b="1" dirty="0"/>
              <a:t>No</a:t>
            </a:r>
            <a:endParaRPr lang="en-US" altLang="en-US" sz="2800" dirty="0"/>
          </a:p>
          <a:p>
            <a:pPr algn="ctr">
              <a:lnSpc>
                <a:spcPct val="150000"/>
              </a:lnSpc>
              <a:buClr>
                <a:srgbClr val="5E7703"/>
              </a:buClr>
              <a:buSzPct val="150000"/>
              <a:buFont typeface="Arial" charset="0"/>
              <a:buNone/>
            </a:pPr>
            <a:r>
              <a:rPr lang="en-US" altLang="en-US" sz="2800" b="1" dirty="0"/>
              <a:t>No</a:t>
            </a:r>
            <a:endParaRPr lang="en-US" altLang="en-US" sz="2800" dirty="0"/>
          </a:p>
          <a:p>
            <a:pPr algn="ctr">
              <a:lnSpc>
                <a:spcPct val="150000"/>
              </a:lnSpc>
              <a:buClr>
                <a:srgbClr val="5E7703"/>
              </a:buClr>
              <a:buSzPct val="150000"/>
              <a:buFont typeface="Arial" charset="0"/>
              <a:buNone/>
            </a:pPr>
            <a:r>
              <a:rPr lang="en-US" altLang="en-US" sz="2800" b="1" i="1" dirty="0"/>
              <a:t>Maybe</a:t>
            </a:r>
          </a:p>
          <a:p>
            <a:pPr algn="ctr">
              <a:lnSpc>
                <a:spcPct val="150000"/>
              </a:lnSpc>
              <a:buClr>
                <a:srgbClr val="5E7703"/>
              </a:buClr>
              <a:buSzPct val="150000"/>
              <a:buFont typeface="Arial" charset="0"/>
              <a:buNone/>
            </a:pPr>
            <a:r>
              <a:rPr lang="en-US" altLang="en-US" sz="2800" b="1" i="1" dirty="0"/>
              <a:t>Maybe</a:t>
            </a:r>
            <a:endParaRPr lang="en-US" altLang="en-US" sz="2800" b="1" dirty="0"/>
          </a:p>
          <a:p>
            <a:pPr algn="ctr">
              <a:lnSpc>
                <a:spcPct val="150000"/>
              </a:lnSpc>
              <a:buClr>
                <a:srgbClr val="5E7703"/>
              </a:buClr>
              <a:buSzPct val="150000"/>
              <a:buFont typeface="Arial" charset="0"/>
              <a:buNone/>
            </a:pPr>
            <a:r>
              <a:rPr lang="en-US" altLang="en-US" sz="2800" b="1" dirty="0" smtClean="0"/>
              <a:t>YES!</a:t>
            </a:r>
            <a:endParaRPr lang="en-US" altLang="en-US" sz="2800" b="1" dirty="0"/>
          </a:p>
        </p:txBody>
      </p:sp>
      <p:sp>
        <p:nvSpPr>
          <p:cNvPr id="16390" name="Content Placeholder 2"/>
          <p:cNvSpPr>
            <a:spLocks noGrp="1"/>
          </p:cNvSpPr>
          <p:nvPr/>
        </p:nvSpPr>
        <p:spPr bwMode="auto">
          <a:xfrm>
            <a:off x="1066800" y="2031366"/>
            <a:ext cx="5181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lnSpc>
                <a:spcPct val="150000"/>
              </a:lnSpc>
              <a:buClr>
                <a:srgbClr val="5E7703"/>
              </a:buClr>
              <a:buSzPct val="150000"/>
              <a:buFont typeface="Arial" charset="0"/>
              <a:buNone/>
            </a:pPr>
            <a:r>
              <a:rPr lang="en-US" altLang="en-US" sz="2800" dirty="0"/>
              <a:t>Wearing mismatched clothes</a:t>
            </a:r>
          </a:p>
          <a:p>
            <a:pPr>
              <a:lnSpc>
                <a:spcPct val="150000"/>
              </a:lnSpc>
              <a:buClr>
                <a:srgbClr val="5E7703"/>
              </a:buClr>
              <a:buSzPct val="150000"/>
              <a:buFont typeface="Arial" charset="0"/>
              <a:buNone/>
            </a:pPr>
            <a:r>
              <a:rPr lang="en-US" altLang="en-US" sz="2800" dirty="0"/>
              <a:t>Asking repeated questions</a:t>
            </a:r>
          </a:p>
          <a:p>
            <a:pPr>
              <a:lnSpc>
                <a:spcPct val="150000"/>
              </a:lnSpc>
              <a:buClr>
                <a:srgbClr val="5E7703"/>
              </a:buClr>
              <a:buSzPct val="150000"/>
              <a:buFont typeface="Arial" charset="0"/>
              <a:buNone/>
            </a:pPr>
            <a:r>
              <a:rPr lang="en-US" altLang="en-US" sz="2800" dirty="0"/>
              <a:t>Pacing or wandering</a:t>
            </a:r>
          </a:p>
          <a:p>
            <a:pPr>
              <a:lnSpc>
                <a:spcPct val="150000"/>
              </a:lnSpc>
              <a:buClr>
                <a:srgbClr val="5E7703"/>
              </a:buClr>
              <a:buSzPct val="150000"/>
              <a:buFont typeface="Arial" charset="0"/>
              <a:buNone/>
            </a:pPr>
            <a:r>
              <a:rPr lang="en-US" altLang="en-US" sz="2800" dirty="0"/>
              <a:t>Refusing a bath or shower</a:t>
            </a:r>
          </a:p>
          <a:p>
            <a:pPr>
              <a:lnSpc>
                <a:spcPct val="150000"/>
              </a:lnSpc>
              <a:buClr>
                <a:srgbClr val="5E7703"/>
              </a:buClr>
              <a:buSzPct val="150000"/>
              <a:buFont typeface="Arial" charset="0"/>
              <a:buNone/>
            </a:pPr>
            <a:r>
              <a:rPr lang="en-US" altLang="en-US" sz="2800" dirty="0"/>
              <a:t>Tries to hit you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7" y="7937"/>
            <a:ext cx="1966913" cy="92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00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012190"/>
            <a:ext cx="7875268" cy="668020"/>
          </a:xfrm>
        </p:spPr>
        <p:txBody>
          <a:bodyPr>
            <a:normAutofit/>
          </a:bodyPr>
          <a:lstStyle/>
          <a:p>
            <a:pPr algn="ctr"/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Responding to Problem Behavior</a:t>
            </a: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70" y="2059940"/>
            <a:ext cx="7623810" cy="3780790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They are doing something that is a potential danger to themselves or others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Calmly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get their attention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Connect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them, engage them in general conversation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Casually attempt to take the dangerous item (“Joe, can I help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that?”)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Redirect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them to another activity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Escort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them away from the unsafe area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79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012190"/>
            <a:ext cx="7875268" cy="668020"/>
          </a:xfrm>
        </p:spPr>
        <p:txBody>
          <a:bodyPr>
            <a:normAutofit/>
          </a:bodyPr>
          <a:lstStyle/>
          <a:p>
            <a:pPr algn="ctr"/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Responding to Problem Behavior</a:t>
            </a: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70" y="2105660"/>
            <a:ext cx="7623810" cy="3780790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They are going to hit or have already hit you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 hit back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Step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back and get out of their reach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Keep calm and do not raise your voice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something like, “That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hurt.”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“It hurts when you hit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me.” “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Ouch! You slapped my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face.”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Connect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their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feelings,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 their actions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possible get help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safe, leave them alone for a short while or redirect them to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another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59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012190"/>
            <a:ext cx="7875268" cy="668020"/>
          </a:xfrm>
        </p:spPr>
        <p:txBody>
          <a:bodyPr>
            <a:normAutofit/>
          </a:bodyPr>
          <a:lstStyle/>
          <a:p>
            <a:pPr algn="ctr"/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Responding to Problem Behavior</a:t>
            </a: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70" y="2197100"/>
            <a:ext cx="7623810" cy="3780790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They are going to hit or have already hit someone else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Calmly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get their attention on you so they stop advancing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something like, “Stop Joe.”; or “It hurts when you hit, slap,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kick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etc.”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Respond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their feeling, not their words or actions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Reassure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calm them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Look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see if their body language shows they are relaxing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Connect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them and redirect them away from the other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11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ubtitle 78"/>
          <p:cNvSpPr>
            <a:spLocks noGrp="1"/>
          </p:cNvSpPr>
          <p:nvPr>
            <p:ph type="subTitle" idx="1"/>
          </p:nvPr>
        </p:nvSpPr>
        <p:spPr>
          <a:xfrm>
            <a:off x="238124" y="3187474"/>
            <a:ext cx="3396615" cy="988671"/>
          </a:xfrm>
        </p:spPr>
        <p:txBody>
          <a:bodyPr>
            <a:no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cs typeface="+mn-cs"/>
              </a:rPr>
              <a:t>Behavior as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+mn-cs"/>
              </a:rPr>
              <a:t>the Resident’s Communication with Us</a:t>
            </a:r>
            <a:endParaRPr lang="en-US" sz="2000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7750" y="1145887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Habilitation Model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72149" y="3187474"/>
            <a:ext cx="2743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Our Communication with the Resident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38820" y="4613251"/>
            <a:ext cx="2676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Environment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718" y="4613251"/>
            <a:ext cx="2962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Purposeful Engagement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caren\AppData\Local\Microsoft\Windows\Temporary Internet Files\Content.IE5\IAL7CG2U\MC900157197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951" y="2853946"/>
            <a:ext cx="1977924" cy="264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5153" y="2209800"/>
            <a:ext cx="4985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Knowing and Understanding the Individual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7" y="7937"/>
            <a:ext cx="1966913" cy="92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98938" y="5622846"/>
            <a:ext cx="3777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Our Approach to Personal Care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6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Quick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932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>
          <a:xfrm>
            <a:off x="0" y="1085850"/>
            <a:ext cx="9144000" cy="617220"/>
          </a:xfrm>
        </p:spPr>
        <p:txBody>
          <a:bodyPr>
            <a:noAutofit/>
          </a:bodyPr>
          <a:lstStyle/>
          <a:p>
            <a:pPr algn="ctr">
              <a:lnSpc>
                <a:spcPts val="5325"/>
              </a:lnSpc>
            </a:pPr>
            <a:r>
              <a:rPr lang="en-US" altLang="en-US" sz="3200" b="0" dirty="0" smtClean="0">
                <a:latin typeface="Arial" pitchFamily="34" charset="0"/>
                <a:ea typeface="Geneva" charset="0"/>
                <a:cs typeface="Arial" pitchFamily="34" charset="0"/>
              </a:rPr>
              <a:t>Habilitation Helps Us Find Solutions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3434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 sz="2200" dirty="0" smtClean="0">
                <a:latin typeface="Arial" panose="020B0604020202020204" pitchFamily="34" charset="0"/>
                <a:ea typeface="Geneva" charset="0"/>
                <a:cs typeface="Arial" pitchFamily="34" charset="0"/>
              </a:rPr>
              <a:t>We can find answers to challenging behaviors through the domains of Habilitation:</a:t>
            </a:r>
          </a:p>
          <a:p>
            <a:pPr marL="0" indent="0">
              <a:buFont typeface="Arial" charset="0"/>
              <a:buNone/>
            </a:pPr>
            <a:endParaRPr lang="en-US" altLang="en-US" sz="1000" dirty="0" smtClean="0">
              <a:latin typeface="Arial" panose="020B0604020202020204" pitchFamily="34" charset="0"/>
              <a:ea typeface="Geneva" charset="0"/>
              <a:cs typeface="Arial" pitchFamily="34" charset="0"/>
            </a:endParaRPr>
          </a:p>
          <a:p>
            <a:pPr marL="571500" lvl="1" indent="-342900">
              <a:buClr>
                <a:srgbClr val="65378E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en-US" sz="2200" dirty="0" smtClean="0">
                <a:latin typeface="Arial" panose="020B0604020202020204" pitchFamily="34" charset="0"/>
                <a:ea typeface="Geneva" charset="0"/>
                <a:cs typeface="Arial" pitchFamily="34" charset="0"/>
              </a:rPr>
              <a:t>Should we change our communication?</a:t>
            </a:r>
          </a:p>
          <a:p>
            <a:pPr marL="460375" lvl="1" indent="-231775">
              <a:buClr>
                <a:srgbClr val="65378E"/>
              </a:buClr>
              <a:buSzPct val="75000"/>
              <a:buFont typeface="Wingdings" panose="05000000000000000000" pitchFamily="2" charset="2"/>
              <a:buChar char="ü"/>
            </a:pPr>
            <a:endParaRPr lang="en-US" altLang="en-US" sz="1000" dirty="0" smtClean="0">
              <a:latin typeface="Arial" panose="020B0604020202020204" pitchFamily="34" charset="0"/>
              <a:ea typeface="Geneva" charset="0"/>
              <a:cs typeface="Arial" pitchFamily="34" charset="0"/>
            </a:endParaRPr>
          </a:p>
          <a:p>
            <a:pPr marL="571500" lvl="1" indent="-342900">
              <a:buClr>
                <a:srgbClr val="65378E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en-US" sz="2200" dirty="0" smtClean="0">
                <a:latin typeface="Arial" panose="020B0604020202020204" pitchFamily="34" charset="0"/>
                <a:ea typeface="Geneva" charset="0"/>
                <a:cs typeface="Arial" pitchFamily="34" charset="0"/>
              </a:rPr>
              <a:t>Should we make a change in their environment?</a:t>
            </a:r>
          </a:p>
          <a:p>
            <a:pPr marL="460375" lvl="1" indent="-231775">
              <a:buClr>
                <a:srgbClr val="65378E"/>
              </a:buClr>
              <a:buSzPct val="75000"/>
              <a:buFont typeface="Wingdings" panose="05000000000000000000" pitchFamily="2" charset="2"/>
              <a:buChar char="ü"/>
            </a:pPr>
            <a:endParaRPr lang="en-US" altLang="en-US" sz="1000" dirty="0" smtClean="0">
              <a:latin typeface="Arial" panose="020B0604020202020204" pitchFamily="34" charset="0"/>
              <a:ea typeface="Geneva" charset="0"/>
              <a:cs typeface="Arial" pitchFamily="34" charset="0"/>
            </a:endParaRPr>
          </a:p>
          <a:p>
            <a:pPr marL="571500" lvl="1" indent="-342900">
              <a:buClr>
                <a:srgbClr val="65378E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en-US" sz="2200" dirty="0" smtClean="0">
                <a:latin typeface="Arial" panose="020B0604020202020204" pitchFamily="34" charset="0"/>
                <a:ea typeface="Geneva" charset="0"/>
                <a:cs typeface="Arial" pitchFamily="34" charset="0"/>
              </a:rPr>
              <a:t>Should we change our approach to personal care?</a:t>
            </a:r>
          </a:p>
          <a:p>
            <a:pPr marL="460375" lvl="1" indent="-231775">
              <a:buClr>
                <a:srgbClr val="65378E"/>
              </a:buClr>
              <a:buSzPct val="75000"/>
              <a:buFont typeface="Wingdings" panose="05000000000000000000" pitchFamily="2" charset="2"/>
              <a:buChar char="ü"/>
            </a:pPr>
            <a:endParaRPr lang="en-US" altLang="en-US" sz="1000" dirty="0" smtClean="0">
              <a:latin typeface="Arial" panose="020B0604020202020204" pitchFamily="34" charset="0"/>
              <a:ea typeface="Geneva" charset="0"/>
              <a:cs typeface="Arial" pitchFamily="34" charset="0"/>
            </a:endParaRPr>
          </a:p>
          <a:p>
            <a:pPr marL="571500" lvl="1" indent="-342900">
              <a:buClr>
                <a:srgbClr val="65378E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en-US" sz="2200" dirty="0" smtClean="0">
                <a:latin typeface="Arial" panose="020B0604020202020204" pitchFamily="34" charset="0"/>
                <a:ea typeface="Geneva" charset="0"/>
                <a:cs typeface="Arial" pitchFamily="34" charset="0"/>
              </a:rPr>
              <a:t>Should we engage them in an activity </a:t>
            </a:r>
          </a:p>
          <a:p>
            <a:pPr marL="460375" lvl="1" indent="-231775">
              <a:buClr>
                <a:srgbClr val="65378E"/>
              </a:buClr>
              <a:buSzPct val="75000"/>
              <a:buFont typeface="Wingdings" panose="05000000000000000000" pitchFamily="2" charset="2"/>
              <a:buChar char="ü"/>
            </a:pPr>
            <a:endParaRPr lang="en-US" altLang="en-US" sz="1000" dirty="0" smtClean="0">
              <a:latin typeface="Arial" panose="020B0604020202020204" pitchFamily="34" charset="0"/>
              <a:ea typeface="Geneva" charset="0"/>
              <a:cs typeface="Arial" pitchFamily="34" charset="0"/>
            </a:endParaRPr>
          </a:p>
          <a:p>
            <a:pPr marL="571500" lvl="1" indent="-342900">
              <a:buClr>
                <a:srgbClr val="65378E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en-US" sz="2200" dirty="0" smtClean="0">
                <a:latin typeface="Arial" panose="020B0604020202020204" pitchFamily="34" charset="0"/>
                <a:ea typeface="Geneva" charset="0"/>
                <a:cs typeface="Arial" pitchFamily="34" charset="0"/>
              </a:rPr>
              <a:t>Should we find something purposeful for them to do</a:t>
            </a:r>
            <a:r>
              <a:rPr lang="en-US" altLang="en-US" sz="2400" dirty="0" smtClean="0">
                <a:latin typeface="Arial" panose="020B0604020202020204" pitchFamily="34" charset="0"/>
                <a:ea typeface="Geneva" charset="0"/>
                <a:cs typeface="Arial" pitchFamily="34" charset="0"/>
              </a:rPr>
              <a:t>?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7" y="7937"/>
            <a:ext cx="1966913" cy="92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8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/>
          <p:cNvSpPr>
            <a:spLocks noGrp="1"/>
          </p:cNvSpPr>
          <p:nvPr>
            <p:ph type="title"/>
          </p:nvPr>
        </p:nvSpPr>
        <p:spPr>
          <a:xfrm>
            <a:off x="0" y="1032510"/>
            <a:ext cx="9144000" cy="838200"/>
          </a:xfrm>
        </p:spPr>
        <p:txBody>
          <a:bodyPr anchor="t">
            <a:noAutofit/>
          </a:bodyPr>
          <a:lstStyle/>
          <a:p>
            <a:pPr algn="ctr">
              <a:lnSpc>
                <a:spcPts val="5025"/>
              </a:lnSpc>
            </a:pPr>
            <a:r>
              <a:rPr lang="en-US" altLang="en-US" sz="3600" b="0" dirty="0" smtClean="0">
                <a:latin typeface="Arial" pitchFamily="34" charset="0"/>
                <a:ea typeface="Geneva" charset="0"/>
                <a:cs typeface="Arial" pitchFamily="34" charset="0"/>
              </a:rPr>
              <a:t>Investigating Behavior</a:t>
            </a:r>
            <a:r>
              <a:rPr lang="en-US" altLang="en-US" sz="3600" b="0" dirty="0" smtClean="0">
                <a:solidFill>
                  <a:srgbClr val="002060"/>
                </a:solidFill>
                <a:latin typeface="Arial" pitchFamily="34" charset="0"/>
                <a:ea typeface="Geneva" charset="0"/>
                <a:cs typeface="Arial" pitchFamily="34" charset="0"/>
              </a:rPr>
              <a:t/>
            </a:r>
            <a:br>
              <a:rPr lang="en-US" altLang="en-US" sz="3600" b="0" dirty="0" smtClean="0">
                <a:solidFill>
                  <a:srgbClr val="002060"/>
                </a:solidFill>
                <a:latin typeface="Arial" pitchFamily="34" charset="0"/>
                <a:ea typeface="Geneva" charset="0"/>
                <a:cs typeface="Arial" pitchFamily="34" charset="0"/>
              </a:rPr>
            </a:br>
            <a:endParaRPr lang="en-US" altLang="en-US" sz="3600" b="0" dirty="0" smtClean="0">
              <a:solidFill>
                <a:srgbClr val="002060"/>
              </a:solidFill>
              <a:latin typeface="Arial" pitchFamily="34" charset="0"/>
              <a:ea typeface="Geneva" charset="0"/>
              <a:cs typeface="Arial" pitchFamily="34" charset="0"/>
            </a:endParaRPr>
          </a:p>
        </p:txBody>
      </p:sp>
      <p:sp>
        <p:nvSpPr>
          <p:cNvPr id="19459" name="Content Placeholder 13"/>
          <p:cNvSpPr>
            <a:spLocks noGrp="1"/>
          </p:cNvSpPr>
          <p:nvPr>
            <p:ph idx="1"/>
          </p:nvPr>
        </p:nvSpPr>
        <p:spPr>
          <a:xfrm>
            <a:off x="533400" y="1893888"/>
            <a:ext cx="8153400" cy="424402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65378E"/>
              </a:buClr>
              <a:buFont typeface="Wingdings" pitchFamily="2" charset="2"/>
              <a:buChar char="ü"/>
            </a:pPr>
            <a:r>
              <a:rPr lang="en-US" altLang="en-US" sz="2200" dirty="0" smtClean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At times we need to investigate to try to resolve a behavior. We want to learn:</a:t>
            </a:r>
          </a:p>
          <a:p>
            <a:pPr lvl="2">
              <a:spcBef>
                <a:spcPts val="0"/>
              </a:spcBef>
              <a:buClr>
                <a:srgbClr val="65378E"/>
              </a:buClr>
              <a:buSzPct val="75000"/>
              <a:buFont typeface="Arial" pitchFamily="34" charset="0"/>
              <a:buChar char="•"/>
            </a:pP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cause of the behavior (the Trigger)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rgbClr val="65378E"/>
              </a:buClr>
              <a:buSzPct val="75000"/>
              <a:buFont typeface="Arial" pitchFamily="34" charset="0"/>
              <a:buChar char="•"/>
            </a:pP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 change (the Trigger tells us)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rgbClr val="65378E"/>
              </a:buClr>
              <a:buSzPct val="75000"/>
              <a:buFont typeface="Arial" pitchFamily="34" charset="0"/>
              <a:buChar char="•"/>
            </a:pPr>
            <a:endParaRPr lang="en-US" altLang="en-US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0">
              <a:spcBef>
                <a:spcPts val="0"/>
              </a:spcBef>
              <a:spcAft>
                <a:spcPts val="600"/>
              </a:spcAft>
              <a:buClr>
                <a:srgbClr val="65378E"/>
              </a:buClr>
              <a:buFont typeface="Wingdings" pitchFamily="2" charset="2"/>
              <a:buChar char="ü"/>
            </a:pPr>
            <a:r>
              <a:rPr lang="en-US" altLang="en-US" sz="2200" dirty="0" smtClean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This is hard to do as the behavior is happening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65378E"/>
              </a:buClr>
              <a:buFont typeface="Wingdings" pitchFamily="2" charset="2"/>
              <a:buChar char="ü"/>
            </a:pPr>
            <a:endParaRPr lang="en-US" altLang="en-US" sz="1000" dirty="0" smtClean="0"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  <a:p>
            <a:pPr marL="2571750">
              <a:spcBef>
                <a:spcPts val="0"/>
              </a:spcBef>
              <a:buClr>
                <a:srgbClr val="65378E"/>
              </a:buClr>
              <a:buFont typeface="Wingdings" pitchFamily="2" charset="2"/>
              <a:buChar char="ü"/>
            </a:pPr>
            <a:r>
              <a:rPr lang="en-US" altLang="en-US" sz="2200" dirty="0" smtClean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Afterward, step back, look for clues, and come up with a possible solution    </a:t>
            </a:r>
          </a:p>
          <a:p>
            <a:pPr lvl="1">
              <a:buClr>
                <a:srgbClr val="65378E"/>
              </a:buClr>
            </a:pPr>
            <a:endParaRPr lang="en-US" altLang="en-US" dirty="0" smtClean="0">
              <a:ea typeface="Geneva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7" y="7937"/>
            <a:ext cx="1966913" cy="92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Documents and Settings\wreiter\Local Settings\Temporary Internet Files\Content.IE5\2M5G2U0E\MC90018610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" y="3485126"/>
            <a:ext cx="2526030" cy="265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29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ITBhQUEhQWFhUXGBoWGRYXFRsbHxgaHhoZHR0aHhoaHSkhHh4qHBocIjEhJykrLi4yGh8zODMsNygtLjABCgoKDg0OGxAQGi4kICYwLCwvLTAsLCw3LDcsMCwsLyw0LCwsNCwsLCwsLCwsLCwsLCwsNywtLDUsLCwsNCwtLP/AABEIAI4BYgMBIgACEQEDEQH/xAAbAAEBAQEBAQEBAAAAAAAAAAAABwYFBAMCAf/EAEsQAAEDAgQDBQMIBAsHBQAAAAEAAgMEEQUGEiETMVEHIkFhcTKBshQ2QlJzkaGxFTVichY0hJKTorPBw9HSJzdUdILC8BcjJFOD/8QAGAEBAQEBAQAAAAAAAAAAAAAAAAECAwT/xAAmEQEBAAICAQMEAgMAAAAAAAAAAQIRAyESEzFBIjJRYXGxBCOB/9oADAMBAAIRAxEAPwC4oiICIiAiIgIiICIiAiIgIiICIiAiIgIiICIiAiIgIiICIiAiIgIiICIiAiIgIiICIiAiIgIiICIiAiIgIiICIiAiIgIiICIiAiIgIiICIiAiIgIiICIiAiIgIiICIiAiIgL+OcA25Nh1Kz2c81MoaIG2uV99DL/e53Ro/Hl5iT3xDFKw+3NbmL6Y2e4kNH5nzXbj4blN3qLpcGYlCX2EsZPQPbf816lFZezOvENw2Fx+qJN/xaB+K8uF5hrsOruG/XYe1BLe1v2T9HyLdvVb9CX7ctml0Rc/AcYiq8NbNEdjsQebXDm0+Y/yPiufmbNsFFMxszZCXgkaADyIG93DquExtutdo0CLwYFizKrC2TxhwY/VYOAB7rnNN7E+LSvepZroERFAREQEREBERAREQEREBF/HuAaSeQ3WHf2pUQOzJ3DqGNF/Pd4P4LWOGWXtBuUXwoKpstDHK24bIxrxfnZwBF/OxX3WQReLGcUjpsOdNKSGNtewudyAAB6kLNUXaRSS1zImsmu97WAljbXcQBfv3tc9FqYZWbkGyREWQREQERcOlzbRSYsadkwMly21nWJHMBxGkn0KslvsO4iIoCIiAiIgIiICIiAi4dHm2jlxg0zJbyAkW0kAkcwHEWJ2P3FdxWyz3BERQQnGpX4hnZzWn25eEzx0saSL+lgX28yrVhOGxU9A2KJuljR7yfEk+JPiVFMmuEOe4RJtplfGb/WLXxj+sQruvT/kdaxnstFns7ZeZWYM4WHFYC6J3iHW9m/Q8j7j4LQr8TShkLnONmtBcT0AFyV58bZdxEh7JMULMeMJPcmaTbo9ouD/ADdQ9w6L2ds36wpv3H/E1cHs8YX54hc0bAyPPkND/wC8gLvdsw/+fTfuSfm1e2yevP4a+Ws7MfmRB6y/20i1Kn/ZlmSmGCxUrn6Jml9g7YP1SOcNLuV+9a3NUBeXllmd2zRERcwREQEREBERAREQfKpqWRxapHtY36znBo+8rl/wroNVvlcH9K2333svPnLLArqeJhk4YY/UTp1EjSRYb7G9t/JZDH+z6jhwuRzal4lYwuAkfHZxAvawaDvy5rrhjhfe9qpsUrXRBzSHNO4INwfQhSHtYw+GHE4eFGyPUxxdoaG3Oobm3ivf2NVr/lU8Nzo0iQDwDr2JHrcX9F8e2b9Z0/2bviC68ePhzeJ8qDl6ZrMqUznuDWiniJc4gADht3JOwX0/hFR/8VT/ANMz/UuUMFbWZBp4HOLNUEBDgL2Ia0i48R5KcZwylHQ07L1HEkee6wR6e6ObidZsPDzJ9VjDDHK6t7FfZV0tTG6MPhnBHeYHMkFvNoJ2upBXUzI+0xrI2hrG1UIDWiwG8Z2C1PZFgj2U8lS/YSAMY3q0G5d6E7D0J8QsdnN7256nMd9Ylbptz1aWWt535LrxYyZ5Yy/BFjrMxUcU5ZJURNeObS8XHqL7e9dCCdr4Q5jg5pFw5pBBHUEbFSjF+zrgZZfO6ZxmY3W5thp/aF+ZPPvX36Lp9jNS40tTGT3WuY5o6FwcDb+aFyy4sfDyxu9Cg1lZHFAXyvbG0fSe4NH3leKizFSSzhkVRE5x5NDxc+g8fcpFimIDEc32nmEUAc5rXOcAGRtvuL7anW59T0C+ub8Fw+KibJRVTZHBwDmcVrzb6w07ixG/r4LU4J1LezSz1NSyOEuke1jRzc5waB7zsprgGU6JuaGPjr4ZA1+uOFr2F5IuQCQ83ta+w3t4LqYDTNxXJMbKlz9UbyC9pAJc24BNwQTocL3HO5WKydTiPtFjjBJDJpWAnmQ1sgBPnsnHjqZTfYsdZi1PE+0s8UZ52fI1p+4lP0vT/IuNx4uFy4nEbpv01XtfyWA7UMsQtp5K1rn8RzmBzbgtPJt+VxsB4rPZMy3JiDdL5HMp4b8vF7tyADte3Nx8LBTHixuHls0ruHY3TTvIhmjkI3Ia8Egdbc7ea/Nfj1LDNpmniY76rngH7uYUUxukfh2aXNikOqItcx9t7FoO45ciQfArRVXZ65uWZKmaZ3ygMdM5psRy1Fridy63jfn1VvDhNW3qmlWpqlkkAfG5r2nk5pBB9CNkqqlkcJfI9rGjm5zg0D3nZTTsZqncWpiv3bMeB0PeBPvFvuXEzXiZrs48KSURwMkMYLjZrA24c8321Eg2/wCkLPofXcfwaValzLRyThjKmFzjsGiRtz6b7+5dGeZrIi57g1o5ucQAPUlRvNeBYbHhOukqmySNIBYZWPLwTYkAAWI59LArUZPaMSyS6Cpc88N4ZrB7xDdLmG5BuRe29+SZcUk8pejTXwY/SPnDGVMDnk2DWzMJJ6AA3JX0p8VgkrXRMlY6Rou5jXAlu4G9uW5ChGIUrqbMz4oC4uZIY2HbUSe6NxbffmqjknJBop3SPlD3Pj0OYGWAuQTZ19+VuQV5OLHGb2MlgGEtf2mOFPvDDK6Qu8AB9G/750jqAeipVTmeijlLX1MIcNiOI249bHZZLPNGzD8o8OkbwxNKGvcCblpDjbVztsG+l+qz2RMs0NXRnizOE1yBE1zWkN8CAWku9RsFvKTOedvU6FepKpktOHxua9jtw5pBB9CF9l4sFw1tNhbIWElrBYF1rncnewA8V7V5b79Ij3ahl50OLGpjB4cpuSPoSe7lfmD1v5LSZS7RIZKZsdW4RygW4jtmP878mnqDYdOg3FTTskp3MkaHNcLFrhcEeYUi7QsmxUdO2aFztDn6OG7fTcE7O527vI3PmvThljySYZe/wqvwzNfEHMcHNO4c0ggjyI5qedq+ZCyH5JGd3jVKejDyZ77b+Xqvt2NyE4JM0k2Euw6XY29vesRibflXaC9j+T6rhH9wPDPhCnHxycl38Dadk+XjHSuqpBZ0g0xjpHe5d/1EC3kB1WxxvA6erpwydmoA3abkFp8iN10GNAYABYDYAeAX6XHLO5ZeSI5nTILqWAzQOdJCPaa72mDrsO83z5jz3I0nZhml08Rpp3apGDUxxO72ciCfFwuN/EHyJW9kjDoy1wBBBBB8QeYUMy+003aDGxp2ZUOh9WlxZv7iu+OXq4WZe8VdURF5UEREBERAREQEREE57VsyTQvZTwuLNTC97mmziLkBoPMcje2/LzXMrcj0sGWXVNRO90hZqbpLQ1z3C7Wi4JduRvfqdlr87ZObXBjmv4crAQHEXDmnexFx48j5nmuBg/ZdpnDqmYPa32Y2tNr+ZJ5X8ABfqvVhnjMJq6/P7Vzexz9dzfZf94X77Zv1nT/Zu+IL0Q9k7w8E1YFvFsJv7jr2K0GcclGtmiIn0cNhZ3mai7cbk6h0VueHqzLY6eF4hHBkqCWU2YyniJ/o22A6knYDzUppHfpPNhkqZGxxk3dqeG6YxyjaSRueW3VxVOxnK5nynHSCQNLGxN1ll76AB7N/G3VZH/0mf/xTf6E/61OLLCbu9UikYfVQOi0wvjcGAC0bmkNHIDunbko/jI/2p/yqH841uMl5G+Q4i6V03EJZoADNIsSCSe8b8h+K+NbkJz82/K+O0Disl0cM37unbVq8dPO3is8eWGGV760O7nf5o1X2TljOxkfxv/8AL/EVAx7DzUYNLCHaTIwt1Wva/ja+64mSMpOoDNqlEnE0cmabadX7Rv7X4LOOUnHZ8iU5eooDmQQ1hLWanRuOrTpeLgXPgNQt71Tj2bYfpvaS3XilfzNnZ/FVVZljfwpXe13dTX+ZFxY+YPuWcZ2VTkaXVLAzoGOP9UkBdsuSZ9+WhQct4VBTYdopjeMuLr6tVybA7+5SrLf+9H+U1H+Kqxl3CRS4NHAHl4ZfvEWvdxdyHIC9vcsxhmQnRZr+VmcEcWSTRwyPb17atXhq528Fywzk8t33Hp7Vvme/7SP4gvF2OfNyb/mHf2US0ebsDNZgphDwwlzXai3V7JvyuF8clZcNDhj4jIJNUhkuG6bXYxtrXP1b+9SZz0vH52Jp2hi+fnesPwtVVzb81qr7CX4HLOZjyE6pzEakTtYCWHQYyfZAHPUOdui1uMUXGwmaIHTxI3M1WvbU0i9vHmrnnjZjr4E07Gf1lUfZs+JyzLKSJuc3RVdxFx5GvN7WBLtLr+AuWm/RU/JGTXUNVI50wk1ta2wYW2sSfrHqmbsiRVlRxWvMU1gC4DUH25am3G9trg/fYLr62PqXvqm3yb2b4eWXAktzvxTyXbyzg1NTUbm0xuxziSdervDukX8rWssC3sqntpNSwM6Brj/VuAt/lbAxR4O2APL7EnURbmbmwubC/muXJevv2JVUD/an/K2/GFbFhZMguObPlfHbbjCbRwzfYg21avLnZbpTlymWtfgrx4rh8VRQuimaHMdtY7b8wQeYI6hSbPOSWUVM2aKUlpeG6H21A7m4cLXtbpsqRnPAXVuDcFrww62vuRcbX22PmsVB2VyumHGqRYfVaSbdAXHb8VrhymPdy1+iND2XYpLPl13FcXGOQxhx3JbpY4XPiRqtf0WxXiwbC4qbD2wwizW9dySeZJ8SSvauOdlytiCwnbD83I/t2/BIt2s/nTLprsMbEJBHpkD7lurk1wta4+srx2TKWjO9jX6oqPtR8DVjc2QupM9PeBylbUM/aBdr+7Vqb7lUMk5ZNDRyMMgk1v1XDdNu6Bbmei+ee8qCtoQWWbPHfQTycPFh8j4HwPqV3x5cZy2/FV38NrmT0LJYzdjwHA/3HoRyI8l6VCMJx2tw2tdHYt3u6GQbH9odP3mmx81pz2su4X8UGr7bb+zv7lnL/Hy39PcNKLiuIR0+HvmkNmsFz59APMmwHqoxkmB9VnhjyPpuqH+ViXfGWj3r44pjNbide2OxdvdsMYs1v7Ruf6zjt5XVSyNlYUWHnUQ6aSxe4chbkxvkL8/E+4DevSwu/ens0yIi8iCIiAiIgIiICIiAiIgIiICIiAiIgIiICIiAiIgIiICIiAiIgL+A7o72dlKMp5WxGLODZJQ4BrnGSUvBEgsfO7rnfcbeRC3hjMpbboVhERYBEUy7Tsz1dPiwhgk4bDEHkhovcuePaINuQ5LeGFzuoKav4TYbr50pvTNJ+qPyWF7UsCq6ngmBpkY3UHRggWcbWdYkA7beXvKmGMyy1bob9Fxcm0U0OW4Y6g3kaDfe+kFxLW38bNsPcu0pZq6BERQeTEcMhni0zRMkHgHNBt6X5e5cX+AWHa7/ACcemuS33alpUWpllPajy4fh0MEOmGNkbejGgX9bc16kRZBERAREQEREBERAREQEREBERAREQEREGFznh2KT42G0kjmQcNpJEnDAdd1xdvfO1uoWRxvDsVoI2yvqXlpdp1Mne4B1iQHNf6HwIWmzfnaduM/JKFoMtwwvIBOs/RaDttfdx259LrO5ww/E2YOH1tQ1zHPaOGHb6rEjYMDdrHkV7OPc1LrX9qoeRccdV5fbJJbiBxY8jYEi29vC4IKwGOZkra3MxpqaQxN4jo2Briy+m93OeO99Em3SwsStP2QfNh/27vgjXFzT2eVAxJ89G4ODnGTRq0va4m50u5HfcbghZx8MeTKX/g7WUMsV9NjWueo4kWhw0iaR3eJFjpeLdd1yO0XNtQ3GTS07jGG6Q5zTZznOAIAd9EWcOVtyV8sl52qhjTKaqJeHO4d3Cz438gCfHvbG++/Pay62e8hvqa81FO5oe4APY/YOIFgQ7wNgBY7bDcJ9vJ/sHmwbJ+Jx4pDJJVamh7XSN48pJbe5BBFnei0We80fIsOGgB00lwwHkLc3HqBcbeJIU9w7Ntfh+ICGp1OYywdHJYkN6teN+XLchejtfeTmCL6vAaW+pe+/4aVr07lyTy9h8aHD8Yrafjtlk0m+m8xjDrfVa2wA87AL15QzjVQY22mq3Oe0v4R4m7433sO9zIvYG5PO4PWkZZc05dptHs8GO38wKRZ3GvtBkEfMyRNFvr6Yx+aYZTktxs6FC7Qc2GjpGsisZpL2JFwxo5ut4m5sB69LLD4dhOMVlNx2zS6XbtLp3M1ebWtNgPcAv52uOP8ACoX8IWW/nP8A77qtYIWnBoSy2jhs026aRb8Fnfp8csndGanwjEXZOgijnMdS03kc+QkuHe7vEGo7Xb93NY/ImKVTs6xxSzyvAMjXNdK5zSWsf4E2O4ViUVyR/vHH2k/wyJx3yxy2NxnmixGWtiZRPcxha7WQ8MANxa7va5HkOixmNYJitFScd9S8tBGosqJDpubC4da4uQPHmtXnrOz6euFNTNDpja7iL6S72Whvi48+m4532zeZsPxYZffLWVDeH3dUWoXN3tsLMYG7Gx5+CvF5STetf2NZkXHZ6zLcoc4CdmqMSWG5LbseQNrgnf0UwzbQ1UOIhtY/XIWBwOsv7t3AC58wdlu+xn+JVP77PhK4XbH85Gf8u345Frj+nmuMGlyZg2Jx4sx9TMXw6D3TM525A0907LM50/SdJWB0tW8tkc8s4cr27Ajm0WA2cNhdV6j/AIoz90fkFOe2j2KX1l/w1z4s/Lk7kGryviGnJUU07ybRF73uJJsLkkk7kqeT5gxLE8UMdMXxs5hjH6NLer3jcnyvboF364kdjTbf/XHf04rb/gvj2MFvCqh9O8d/3bPt+N1cZMZlnr5GfrKnFcMrGcSV5DtxqkMsb7cx3jt+BWyxWesr8vQT0MwhFnmVmotOoWFg4AnYh3S9wV8u2Nzf0DCD7RmBHoGPv+Y/BejsxYRkgk8i6Uj05fmCmV3hM9djAYJmuv4rmRySyySgRsDnF+kkg6gHbarC1zsLkr647T4pRSxyTTygvJs5s7nC43sQTbx5WIXo7Iogc03I9mF7h5G7Bf7nEe9abtl/VNP9qfgcutyk5JjIrrYJNPWYFFUsk0PcwC2p2nXHI4OJYNtLtNiOhK0eHQvZRNbI8vcL3eeZ3Nj91ln+zH5kQesv9tItSvHn1lZ+0ERFhBERAREQEREBERAREQEREBERAREQSXNWVq6LNLqmlY54c/itcyxLHHmC0+d/Aggr84pgGLVtC6WpBuywihGhpJLgHG17ABtzcm+1lXEXec+U11Ol2mWRMOxamrWRuiDKYvLpA4xnmLEgtJdfYeS/WKYjjjcTmbFG8x8R/DPCYbM1HTY+lud1S0UvLu7shtMMm5Iqf02Kqs7ulxk0kgue83N3W2Aub9b+AXTzbXYtHjh+SMc6HS23/ttcNXjv7S3iKXlty3ZDaQ0eTa+uxfi1oLGkjW52kOLR9FrG8ttrm1ue62WfcpmsoWGIhssV9N9g5ptdpPhyBB/zWsRLzZWy/g2jNDTY5TU5hiZM1m9gBG4C/PS43t7itBkbIkseICprPbBLmR6tR1H6b3cid7gXO+91RkVy57ZqSQ2xnaHlF9ZGySG3GjBbpJsHtve1/Ag3t4blYzD4Mcp4OFE2drBybpjcB6OcDYehsrMiY81k8bJTbk5VZUDAYhVX41jr1OBPtG1yCRyssFlPLNZFngTSQubFrmOsuZycH22Dr73HgqmizjyWb/aJb2gZUq3ZhNVTNLw7Q7ukamPaAAbHmO6DcX8V8KzB8YrqJxqQQ2NpcyOzGmSS1h3R+brW3tzVZRanPZJNTpdpPk/CcXpa4NZDoie9pk1mMjSDYm4dq9m/JdLtQyxUVFbHPAwyWZw3NBFxYkggHmO8Rt0CoyJ618vLRtPMjPxb9KMZVCQU7GEd9rBuBZu9tR/8uvR2pYJUVLKf5PEZNBk1WLRa+i3tEdCt2iz6v1eUkNs9gODk5LjpqhpaTEY3tuLi9/EXF1OnZVxShxIupg53gJItJ1N6OY78iCL+KsyK48txt/ZtH48q4pX4g11YXMaNtcmkWHiGRt8fcPVVOloGQ4SIYhZrGaWj3dep6+a9qKZ8ly/hEv7M8tVdNj5fPCY28FzblzD3i5ht3XHofuXc7T8HnqcOhbTxmQtkLiAWiw0kX7xHitoit5bc/Nds/kKglgypDFM0skaZLtJBteV7huCRyIPvWgRFzyu7tBERQEREBERAREQER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7" y="7937"/>
            <a:ext cx="1966913" cy="92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521291"/>
              </p:ext>
            </p:extLst>
          </p:nvPr>
        </p:nvGraphicFramePr>
        <p:xfrm>
          <a:off x="460375" y="1920241"/>
          <a:ext cx="8229600" cy="3211830"/>
        </p:xfrm>
        <a:graphic>
          <a:graphicData uri="http://schemas.openxmlformats.org/drawingml/2006/table">
            <a:tbl>
              <a:tblPr firstRow="1" firstCol="1" bandRow="1"/>
              <a:tblGrid>
                <a:gridCol w="1247931"/>
                <a:gridCol w="3316574"/>
                <a:gridCol w="1607695"/>
                <a:gridCol w="2057400"/>
              </a:tblGrid>
              <a:tr h="12468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When (date, time) did the behavior happen?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happened right before the behavior?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was the behavior?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Where did the behavior happen?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Who was there?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are the Possible Triggers or Causes?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Habilitation Concept Can Be Tried to Change the Behavior?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2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2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2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2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1530" y="1048434"/>
            <a:ext cx="7623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Behavior Log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54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>
          <a:xfrm>
            <a:off x="0" y="1028700"/>
            <a:ext cx="9144000" cy="838200"/>
          </a:xfrm>
        </p:spPr>
        <p:txBody>
          <a:bodyPr anchor="t">
            <a:normAutofit/>
          </a:bodyPr>
          <a:lstStyle/>
          <a:p>
            <a:pPr algn="ctr">
              <a:lnSpc>
                <a:spcPts val="4525"/>
              </a:lnSpc>
            </a:pPr>
            <a:r>
              <a:rPr lang="en-US" altLang="en-US" sz="3200" b="0" dirty="0" smtClean="0">
                <a:solidFill>
                  <a:schemeClr val="tx1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Additional Questions about the Behavior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74521"/>
            <a:ext cx="7162800" cy="3718560"/>
          </a:xfrm>
        </p:spPr>
        <p:txBody>
          <a:bodyPr/>
          <a:lstStyle/>
          <a:p>
            <a:pPr>
              <a:lnSpc>
                <a:spcPts val="2838"/>
              </a:lnSpc>
              <a:spcAft>
                <a:spcPts val="600"/>
              </a:spcAft>
              <a:buClr>
                <a:srgbClr val="65378E"/>
              </a:buClr>
            </a:pPr>
            <a:r>
              <a:rPr lang="en-US" altLang="en-US" sz="2600" dirty="0" smtClean="0">
                <a:ea typeface="Geneva" charset="0"/>
                <a:cs typeface="Geneva" charset="0"/>
              </a:rPr>
              <a:t>Is there a pattern?</a:t>
            </a:r>
          </a:p>
          <a:p>
            <a:pPr>
              <a:lnSpc>
                <a:spcPts val="2838"/>
              </a:lnSpc>
              <a:spcAft>
                <a:spcPts val="600"/>
              </a:spcAft>
              <a:buClr>
                <a:srgbClr val="65378E"/>
              </a:buClr>
            </a:pPr>
            <a:r>
              <a:rPr lang="en-US" altLang="en-US" sz="2600" dirty="0" smtClean="0">
                <a:ea typeface="Geneva" charset="0"/>
                <a:cs typeface="Geneva" charset="0"/>
              </a:rPr>
              <a:t>Was it caused by a communication problem?</a:t>
            </a:r>
          </a:p>
          <a:p>
            <a:pPr>
              <a:lnSpc>
                <a:spcPts val="2838"/>
              </a:lnSpc>
              <a:spcAft>
                <a:spcPts val="600"/>
              </a:spcAft>
              <a:buClr>
                <a:srgbClr val="65378E"/>
              </a:buClr>
            </a:pPr>
            <a:r>
              <a:rPr lang="en-US" altLang="en-US" sz="2600" dirty="0" smtClean="0">
                <a:ea typeface="Geneva" charset="0"/>
                <a:cs typeface="Geneva" charset="0"/>
              </a:rPr>
              <a:t>Was it caused by the environment?</a:t>
            </a:r>
          </a:p>
          <a:p>
            <a:pPr>
              <a:lnSpc>
                <a:spcPts val="2838"/>
              </a:lnSpc>
              <a:spcAft>
                <a:spcPts val="600"/>
              </a:spcAft>
              <a:buClr>
                <a:srgbClr val="65378E"/>
              </a:buClr>
            </a:pPr>
            <a:r>
              <a:rPr lang="en-US" altLang="en-US" sz="2600" dirty="0" smtClean="0">
                <a:ea typeface="Geneva" charset="0"/>
                <a:cs typeface="Geneva" charset="0"/>
              </a:rPr>
              <a:t>Was it caused by our approach </a:t>
            </a:r>
            <a:br>
              <a:rPr lang="en-US" altLang="en-US" sz="2600" dirty="0" smtClean="0">
                <a:ea typeface="Geneva" charset="0"/>
                <a:cs typeface="Geneva" charset="0"/>
              </a:rPr>
            </a:br>
            <a:r>
              <a:rPr lang="en-US" altLang="en-US" sz="2600" dirty="0" smtClean="0">
                <a:ea typeface="Geneva" charset="0"/>
                <a:cs typeface="Geneva" charset="0"/>
              </a:rPr>
              <a:t>to care?</a:t>
            </a:r>
          </a:p>
          <a:p>
            <a:pPr>
              <a:lnSpc>
                <a:spcPts val="2838"/>
              </a:lnSpc>
              <a:spcAft>
                <a:spcPts val="600"/>
              </a:spcAft>
              <a:buClr>
                <a:srgbClr val="65378E"/>
              </a:buClr>
            </a:pPr>
            <a:r>
              <a:rPr lang="en-US" altLang="en-US" sz="2600" dirty="0" smtClean="0">
                <a:ea typeface="Geneva" charset="0"/>
                <a:cs typeface="Geneva" charset="0"/>
              </a:rPr>
              <a:t>Was it caused by a lack of activity?</a:t>
            </a:r>
          </a:p>
          <a:p>
            <a:pPr>
              <a:lnSpc>
                <a:spcPts val="2838"/>
              </a:lnSpc>
              <a:spcAft>
                <a:spcPts val="600"/>
              </a:spcAft>
              <a:buClr>
                <a:srgbClr val="65378E"/>
              </a:buClr>
            </a:pPr>
            <a:r>
              <a:rPr lang="en-US" altLang="en-US" sz="2600" dirty="0" smtClean="0">
                <a:ea typeface="Geneva" charset="0"/>
                <a:cs typeface="Geneva" charset="0"/>
              </a:rPr>
              <a:t>Could it be caused by an internal trigger?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7" y="7937"/>
            <a:ext cx="1966913" cy="92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caren\AppData\Local\Microsoft\Windows\Temporary Internet Files\Content.IE5\MPT3D87W\thumb-question-mark-in-blue-round-button-0-6154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384" y="3086099"/>
            <a:ext cx="1737676" cy="173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5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>
          <a:xfrm>
            <a:off x="0" y="1051560"/>
            <a:ext cx="9144000" cy="838200"/>
          </a:xfrm>
        </p:spPr>
        <p:txBody>
          <a:bodyPr anchor="t">
            <a:normAutofit/>
          </a:bodyPr>
          <a:lstStyle/>
          <a:p>
            <a:pPr algn="ctr">
              <a:lnSpc>
                <a:spcPts val="5425"/>
              </a:lnSpc>
            </a:pPr>
            <a:r>
              <a:rPr lang="en-US" altLang="en-US" sz="3600" b="0" dirty="0" smtClean="0">
                <a:solidFill>
                  <a:srgbClr val="002060"/>
                </a:solidFill>
                <a:latin typeface="Arial" pitchFamily="34" charset="0"/>
                <a:ea typeface="Geneva" charset="0"/>
                <a:cs typeface="Arial" pitchFamily="34" charset="0"/>
              </a:rPr>
              <a:t>Behavior as Communication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2057400"/>
            <a:ext cx="800100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4263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dirty="0" smtClean="0">
                <a:latin typeface="Arial" pitchFamily="34" charset="0"/>
                <a:ea typeface="Geneva" charset="0"/>
                <a:cs typeface="Arial" pitchFamily="34" charset="0"/>
              </a:rPr>
              <a:t>When we learn the </a:t>
            </a:r>
            <a:r>
              <a:rPr lang="en-US" altLang="en-US" b="1" i="1" dirty="0" smtClean="0">
                <a:latin typeface="Arial" pitchFamily="34" charset="0"/>
                <a:ea typeface="Geneva" charset="0"/>
                <a:cs typeface="Arial" pitchFamily="34" charset="0"/>
              </a:rPr>
              <a:t>cause</a:t>
            </a:r>
            <a:r>
              <a:rPr lang="en-US" altLang="en-US" dirty="0" smtClean="0">
                <a:latin typeface="Arial" pitchFamily="34" charset="0"/>
                <a:ea typeface="Geneva" charset="0"/>
                <a:cs typeface="Arial" pitchFamily="34" charset="0"/>
              </a:rPr>
              <a:t>, and make a change in our </a:t>
            </a:r>
            <a:r>
              <a:rPr lang="en-US" altLang="en-US" b="1" i="1" dirty="0" smtClean="0">
                <a:latin typeface="Arial" pitchFamily="34" charset="0"/>
                <a:ea typeface="Geneva" charset="0"/>
                <a:cs typeface="Arial" pitchFamily="34" charset="0"/>
              </a:rPr>
              <a:t>response</a:t>
            </a:r>
            <a:r>
              <a:rPr lang="en-US" altLang="en-US" dirty="0" smtClean="0">
                <a:latin typeface="Arial" pitchFamily="34" charset="0"/>
                <a:ea typeface="Geneva" charset="0"/>
                <a:cs typeface="Arial" pitchFamily="34" charset="0"/>
              </a:rPr>
              <a:t>, we’ve listened to what their behavior is telling us. </a:t>
            </a:r>
          </a:p>
          <a:p>
            <a:pPr marL="0" indent="0" algn="ctr">
              <a:lnSpc>
                <a:spcPts val="4263"/>
              </a:lnSpc>
              <a:spcBef>
                <a:spcPct val="0"/>
              </a:spcBef>
              <a:buFont typeface="Arial" charset="0"/>
              <a:buNone/>
            </a:pPr>
            <a:endParaRPr lang="en-US" altLang="en-US" sz="3600" u="sng" dirty="0" smtClean="0">
              <a:latin typeface="Arial" pitchFamily="34" charset="0"/>
              <a:ea typeface="Geneva" charset="0"/>
              <a:cs typeface="Arial" pitchFamily="34" charset="0"/>
            </a:endParaRPr>
          </a:p>
          <a:p>
            <a:pPr marL="0" indent="0" algn="ctr">
              <a:lnSpc>
                <a:spcPts val="4263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3600" u="sng" dirty="0" smtClean="0">
                <a:latin typeface="Arial" pitchFamily="34" charset="0"/>
                <a:ea typeface="Geneva" charset="0"/>
                <a:cs typeface="Arial" pitchFamily="34" charset="0"/>
              </a:rPr>
              <a:t>This is </a:t>
            </a:r>
            <a:r>
              <a:rPr lang="en-US" altLang="en-US" sz="3600" b="1" u="sng" dirty="0" smtClean="0">
                <a:latin typeface="Arial" pitchFamily="34" charset="0"/>
                <a:ea typeface="Geneva" charset="0"/>
                <a:cs typeface="Arial" pitchFamily="34" charset="0"/>
              </a:rPr>
              <a:t>Behavior as Communication!</a:t>
            </a:r>
            <a:r>
              <a:rPr lang="en-US" altLang="en-US" sz="3300" dirty="0" smtClean="0">
                <a:ea typeface="Geneva" charset="0"/>
                <a:cs typeface="Geneva" charset="0"/>
              </a:rPr>
              <a:t> </a:t>
            </a:r>
          </a:p>
          <a:p>
            <a:pPr marL="0" indent="0">
              <a:lnSpc>
                <a:spcPts val="4263"/>
              </a:lnSpc>
              <a:spcBef>
                <a:spcPct val="0"/>
              </a:spcBef>
              <a:buFont typeface="Arial" charset="0"/>
              <a:buNone/>
            </a:pPr>
            <a:endParaRPr lang="en-US" altLang="en-US" sz="3300" dirty="0" smtClean="0">
              <a:ea typeface="Geneva" charset="0"/>
              <a:cs typeface="Geneva" charset="0"/>
            </a:endParaRPr>
          </a:p>
          <a:p>
            <a:pPr marL="0" indent="0">
              <a:lnSpc>
                <a:spcPts val="4263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3300" dirty="0" smtClean="0">
                <a:ea typeface="Geneva" charset="0"/>
                <a:cs typeface="Geneva" charset="0"/>
              </a:rPr>
              <a:t>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7" y="7937"/>
            <a:ext cx="1966913" cy="92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38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ITBhQUEhQWFhUXGBoWGRYXFRsbHxgaHhoZHR0aHhoaHSkhHh4qHBocIjEhJykrLi4yGh8zODMsNygtLjABCgoKDg0OGxAQGi4kICYwLCwvLTAsLCw3LDcsMCwsLyw0LCwsNCwsLCwsLCwsLCwsLCwsNywtLDUsLCwsNCwtLP/AABEIAI4BYgMBIgACEQEDEQH/xAAbAAEBAQEBAQEBAAAAAAAAAAAABwYFBAMCAf/EAEsQAAEDAgQDBQMIBAsHBQAAAAEAAgMEEQUGEiETMVEHIkFhcTKBshQ2QlJzkaGxFTVichY0hJKTorPBw9HSJzdUdILC8BcjJFOD/8QAGAEBAQEBAQAAAAAAAAAAAAAAAAECAwT/xAAmEQEBAAICAQMEAgMAAAAAAAAAAQIRAyESEzFBIjJRYXGxBCOB/9oADAMBAAIRAxEAPwC4oiICIiAiIgIiICIiAiIgIiICIiAiIgIiICIiAiIgIiICIiAiIgIiICIiAiIgIiICIiAiIgIiICIiAiIgIiICIiAiIgIiICIiAiIgIiICIiAiIgIiICIiAiIgIiICIiAiIgL+OcA25Nh1Kz2c81MoaIG2uV99DL/e53Ro/Hl5iT3xDFKw+3NbmL6Y2e4kNH5nzXbj4blN3qLpcGYlCX2EsZPQPbf816lFZezOvENw2Fx+qJN/xaB+K8uF5hrsOruG/XYe1BLe1v2T9HyLdvVb9CX7ctml0Rc/AcYiq8NbNEdjsQebXDm0+Y/yPiufmbNsFFMxszZCXgkaADyIG93DquExtutdo0CLwYFizKrC2TxhwY/VYOAB7rnNN7E+LSvepZroERFAREQEREBERAREQEREBF/HuAaSeQ3WHf2pUQOzJ3DqGNF/Pd4P4LWOGWXtBuUXwoKpstDHK24bIxrxfnZwBF/OxX3WQReLGcUjpsOdNKSGNtewudyAAB6kLNUXaRSS1zImsmu97WAljbXcQBfv3tc9FqYZWbkGyREWQREQERcOlzbRSYsadkwMly21nWJHMBxGkn0KslvsO4iIoCIiAiIgIiICIiAi4dHm2jlxg0zJbyAkW0kAkcwHEWJ2P3FdxWyz3BERQQnGpX4hnZzWn25eEzx0saSL+lgX28yrVhOGxU9A2KJuljR7yfEk+JPiVFMmuEOe4RJtplfGb/WLXxj+sQruvT/kdaxnstFns7ZeZWYM4WHFYC6J3iHW9m/Q8j7j4LQr8TShkLnONmtBcT0AFyV58bZdxEh7JMULMeMJPcmaTbo9ouD/ADdQ9w6L2ds36wpv3H/E1cHs8YX54hc0bAyPPkND/wC8gLvdsw/+fTfuSfm1e2yevP4a+Ws7MfmRB6y/20i1Kn/ZlmSmGCxUrn6Jml9g7YP1SOcNLuV+9a3NUBeXllmd2zRERcwREQEREBERAREQfKpqWRxapHtY36znBo+8rl/wroNVvlcH9K2333svPnLLArqeJhk4YY/UTp1EjSRYb7G9t/JZDH+z6jhwuRzal4lYwuAkfHZxAvawaDvy5rrhjhfe9qpsUrXRBzSHNO4INwfQhSHtYw+GHE4eFGyPUxxdoaG3Oobm3ivf2NVr/lU8Nzo0iQDwDr2JHrcX9F8e2b9Z0/2bviC68ePhzeJ8qDl6ZrMqUznuDWiniJc4gADht3JOwX0/hFR/8VT/ANMz/UuUMFbWZBp4HOLNUEBDgL2Ia0i48R5KcZwylHQ07L1HEkee6wR6e6ObidZsPDzJ9VjDDHK6t7FfZV0tTG6MPhnBHeYHMkFvNoJ2upBXUzI+0xrI2hrG1UIDWiwG8Z2C1PZFgj2U8lS/YSAMY3q0G5d6E7D0J8QsdnN7256nMd9Ylbptz1aWWt535LrxYyZ5Yy/BFjrMxUcU5ZJURNeObS8XHqL7e9dCCdr4Q5jg5pFw5pBBHUEbFSjF+zrgZZfO6ZxmY3W5thp/aF+ZPPvX36Lp9jNS40tTGT3WuY5o6FwcDb+aFyy4sfDyxu9Cg1lZHFAXyvbG0fSe4NH3leKizFSSzhkVRE5x5NDxc+g8fcpFimIDEc32nmEUAc5rXOcAGRtvuL7anW59T0C+ub8Fw+KibJRVTZHBwDmcVrzb6w07ixG/r4LU4J1LezSz1NSyOEuke1jRzc5waB7zsprgGU6JuaGPjr4ZA1+uOFr2F5IuQCQ83ta+w3t4LqYDTNxXJMbKlz9UbyC9pAJc24BNwQTocL3HO5WKydTiPtFjjBJDJpWAnmQ1sgBPnsnHjqZTfYsdZi1PE+0s8UZ52fI1p+4lP0vT/IuNx4uFy4nEbpv01XtfyWA7UMsQtp5K1rn8RzmBzbgtPJt+VxsB4rPZMy3JiDdL5HMp4b8vF7tyADte3Nx8LBTHixuHls0ruHY3TTvIhmjkI3Ia8Egdbc7ea/Nfj1LDNpmniY76rngH7uYUUxukfh2aXNikOqItcx9t7FoO45ciQfArRVXZ65uWZKmaZ3ygMdM5psRy1Fridy63jfn1VvDhNW3qmlWpqlkkAfG5r2nk5pBB9CNkqqlkcJfI9rGjm5zg0D3nZTTsZqncWpiv3bMeB0PeBPvFvuXEzXiZrs48KSURwMkMYLjZrA24c8321Eg2/wCkLPofXcfwaValzLRyThjKmFzjsGiRtz6b7+5dGeZrIi57g1o5ucQAPUlRvNeBYbHhOukqmySNIBYZWPLwTYkAAWI59LArUZPaMSyS6Cpc88N4ZrB7xDdLmG5BuRe29+SZcUk8pejTXwY/SPnDGVMDnk2DWzMJJ6AA3JX0p8VgkrXRMlY6Rou5jXAlu4G9uW5ChGIUrqbMz4oC4uZIY2HbUSe6NxbffmqjknJBop3SPlD3Pj0OYGWAuQTZ19+VuQV5OLHGb2MlgGEtf2mOFPvDDK6Qu8AB9G/750jqAeipVTmeijlLX1MIcNiOI249bHZZLPNGzD8o8OkbwxNKGvcCblpDjbVztsG+l+qz2RMs0NXRnizOE1yBE1zWkN8CAWku9RsFvKTOedvU6FepKpktOHxua9jtw5pBB9CF9l4sFw1tNhbIWElrBYF1rncnewA8V7V5b79Ij3ahl50OLGpjB4cpuSPoSe7lfmD1v5LSZS7RIZKZsdW4RygW4jtmP878mnqDYdOg3FTTskp3MkaHNcLFrhcEeYUi7QsmxUdO2aFztDn6OG7fTcE7O527vI3PmvThljySYZe/wqvwzNfEHMcHNO4c0ggjyI5qedq+ZCyH5JGd3jVKejDyZ77b+Xqvt2NyE4JM0k2Euw6XY29vesRibflXaC9j+T6rhH9wPDPhCnHxycl38Dadk+XjHSuqpBZ0g0xjpHe5d/1EC3kB1WxxvA6erpwydmoA3abkFp8iN10GNAYABYDYAeAX6XHLO5ZeSI5nTILqWAzQOdJCPaa72mDrsO83z5jz3I0nZhml08Rpp3apGDUxxO72ciCfFwuN/EHyJW9kjDoy1wBBBBB8QeYUMy+003aDGxp2ZUOh9WlxZv7iu+OXq4WZe8VdURF5UEREBERAREQEREE57VsyTQvZTwuLNTC97mmziLkBoPMcje2/LzXMrcj0sGWXVNRO90hZqbpLQ1z3C7Wi4JduRvfqdlr87ZObXBjmv4crAQHEXDmnexFx48j5nmuBg/ZdpnDqmYPa32Y2tNr+ZJ5X8ABfqvVhnjMJq6/P7Vzexz9dzfZf94X77Zv1nT/Zu+IL0Q9k7w8E1YFvFsJv7jr2K0GcclGtmiIn0cNhZ3mai7cbk6h0VueHqzLY6eF4hHBkqCWU2YyniJ/o22A6knYDzUppHfpPNhkqZGxxk3dqeG6YxyjaSRueW3VxVOxnK5nynHSCQNLGxN1ll76AB7N/G3VZH/0mf/xTf6E/61OLLCbu9UikYfVQOi0wvjcGAC0bmkNHIDunbko/jI/2p/yqH841uMl5G+Q4i6V03EJZoADNIsSCSe8b8h+K+NbkJz82/K+O0Disl0cM37unbVq8dPO3is8eWGGV760O7nf5o1X2TljOxkfxv/8AL/EVAx7DzUYNLCHaTIwt1Wva/ja+64mSMpOoDNqlEnE0cmabadX7Rv7X4LOOUnHZ8iU5eooDmQQ1hLWanRuOrTpeLgXPgNQt71Tj2bYfpvaS3XilfzNnZ/FVVZljfwpXe13dTX+ZFxY+YPuWcZ2VTkaXVLAzoGOP9UkBdsuSZ9+WhQct4VBTYdopjeMuLr6tVybA7+5SrLf+9H+U1H+Kqxl3CRS4NHAHl4ZfvEWvdxdyHIC9vcsxhmQnRZr+VmcEcWSTRwyPb17atXhq528Fywzk8t33Hp7Vvme/7SP4gvF2OfNyb/mHf2US0ebsDNZgphDwwlzXai3V7JvyuF8clZcNDhj4jIJNUhkuG6bXYxtrXP1b+9SZz0vH52Jp2hi+fnesPwtVVzb81qr7CX4HLOZjyE6pzEakTtYCWHQYyfZAHPUOdui1uMUXGwmaIHTxI3M1WvbU0i9vHmrnnjZjr4E07Gf1lUfZs+JyzLKSJuc3RVdxFx5GvN7WBLtLr+AuWm/RU/JGTXUNVI50wk1ta2wYW2sSfrHqmbsiRVlRxWvMU1gC4DUH25am3G9trg/fYLr62PqXvqm3yb2b4eWXAktzvxTyXbyzg1NTUbm0xuxziSdervDukX8rWssC3sqntpNSwM6Brj/VuAt/lbAxR4O2APL7EnURbmbmwubC/muXJevv2JVUD/an/K2/GFbFhZMguObPlfHbbjCbRwzfYg21avLnZbpTlymWtfgrx4rh8VRQuimaHMdtY7b8wQeYI6hSbPOSWUVM2aKUlpeG6H21A7m4cLXtbpsqRnPAXVuDcFrww62vuRcbX22PmsVB2VyumHGqRYfVaSbdAXHb8VrhymPdy1+iND2XYpLPl13FcXGOQxhx3JbpY4XPiRqtf0WxXiwbC4qbD2wwizW9dySeZJ8SSvauOdlytiCwnbD83I/t2/BIt2s/nTLprsMbEJBHpkD7lurk1wta4+srx2TKWjO9jX6oqPtR8DVjc2QupM9PeBylbUM/aBdr+7Vqb7lUMk5ZNDRyMMgk1v1XDdNu6Bbmei+ee8qCtoQWWbPHfQTycPFh8j4HwPqV3x5cZy2/FV38NrmT0LJYzdjwHA/3HoRyI8l6VCMJx2tw2tdHYt3u6GQbH9odP3mmx81pz2su4X8UGr7bb+zv7lnL/Hy39PcNKLiuIR0+HvmkNmsFz59APMmwHqoxkmB9VnhjyPpuqH+ViXfGWj3r44pjNbide2OxdvdsMYs1v7Ruf6zjt5XVSyNlYUWHnUQ6aSxe4chbkxvkL8/E+4DevSwu/ens0yIi8iCIiAiIgIiICIiAiIgIiICIiAiIgIiICIiAiIgIiICIiAiIgL+A7o72dlKMp5WxGLODZJQ4BrnGSUvBEgsfO7rnfcbeRC3hjMpbboVhERYBEUy7Tsz1dPiwhgk4bDEHkhovcuePaINuQ5LeGFzuoKav4TYbr50pvTNJ+qPyWF7UsCq6ngmBpkY3UHRggWcbWdYkA7beXvKmGMyy1bob9Fxcm0U0OW4Y6g3kaDfe+kFxLW38bNsPcu0pZq6BERQeTEcMhni0zRMkHgHNBt6X5e5cX+AWHa7/ACcemuS33alpUWpllPajy4fh0MEOmGNkbejGgX9bc16kRZBERAREQEREBERAREQEREBERAREQEREGFznh2KT42G0kjmQcNpJEnDAdd1xdvfO1uoWRxvDsVoI2yvqXlpdp1Mne4B1iQHNf6HwIWmzfnaduM/JKFoMtwwvIBOs/RaDttfdx259LrO5ww/E2YOH1tQ1zHPaOGHb6rEjYMDdrHkV7OPc1LrX9qoeRccdV5fbJJbiBxY8jYEi29vC4IKwGOZkra3MxpqaQxN4jo2Briy+m93OeO99Em3SwsStP2QfNh/27vgjXFzT2eVAxJ89G4ODnGTRq0va4m50u5HfcbghZx8MeTKX/g7WUMsV9NjWueo4kWhw0iaR3eJFjpeLdd1yO0XNtQ3GTS07jGG6Q5zTZznOAIAd9EWcOVtyV8sl52qhjTKaqJeHO4d3Cz438gCfHvbG++/Pay62e8hvqa81FO5oe4APY/YOIFgQ7wNgBY7bDcJ9vJ/sHmwbJ+Jx4pDJJVamh7XSN48pJbe5BBFnei0We80fIsOGgB00lwwHkLc3HqBcbeJIU9w7Ntfh+ICGp1OYywdHJYkN6teN+XLchejtfeTmCL6vAaW+pe+/4aVr07lyTy9h8aHD8Yrafjtlk0m+m8xjDrfVa2wA87AL15QzjVQY22mq3Oe0v4R4m7433sO9zIvYG5PO4PWkZZc05dptHs8GO38wKRZ3GvtBkEfMyRNFvr6Yx+aYZTktxs6FC7Qc2GjpGsisZpL2JFwxo5ut4m5sB69LLD4dhOMVlNx2zS6XbtLp3M1ebWtNgPcAv52uOP8ACoX8IWW/nP8A77qtYIWnBoSy2jhs026aRb8Fnfp8csndGanwjEXZOgijnMdS03kc+QkuHe7vEGo7Xb93NY/ImKVTs6xxSzyvAMjXNdK5zSWsf4E2O4ViUVyR/vHH2k/wyJx3yxy2NxnmixGWtiZRPcxha7WQ8MANxa7va5HkOixmNYJitFScd9S8tBGosqJDpubC4da4uQPHmtXnrOz6euFNTNDpja7iL6S72Whvi48+m4532zeZsPxYZffLWVDeH3dUWoXN3tsLMYG7Gx5+CvF5STetf2NZkXHZ6zLcoc4CdmqMSWG5LbseQNrgnf0UwzbQ1UOIhtY/XIWBwOsv7t3AC58wdlu+xn+JVP77PhK4XbH85Gf8u345Frj+nmuMGlyZg2Jx4sx9TMXw6D3TM525A0907LM50/SdJWB0tW8tkc8s4cr27Ajm0WA2cNhdV6j/AIoz90fkFOe2j2KX1l/w1z4s/Lk7kGryviGnJUU07ybRF73uJJsLkkk7kqeT5gxLE8UMdMXxs5hjH6NLer3jcnyvboF364kdjTbf/XHf04rb/gvj2MFvCqh9O8d/3bPt+N1cZMZlnr5GfrKnFcMrGcSV5DtxqkMsb7cx3jt+BWyxWesr8vQT0MwhFnmVmotOoWFg4AnYh3S9wV8u2Nzf0DCD7RmBHoGPv+Y/BejsxYRkgk8i6Uj05fmCmV3hM9djAYJmuv4rmRySyySgRsDnF+kkg6gHbarC1zsLkr647T4pRSxyTTygvJs5s7nC43sQTbx5WIXo7Iogc03I9mF7h5G7Bf7nEe9abtl/VNP9qfgcutyk5JjIrrYJNPWYFFUsk0PcwC2p2nXHI4OJYNtLtNiOhK0eHQvZRNbI8vcL3eeZ3Nj91ln+zH5kQesv9tItSvHn1lZ+0ERFhBERAREQEREBERAREQEREBERAREQSXNWVq6LNLqmlY54c/itcyxLHHmC0+d/Aggr84pgGLVtC6WpBuywihGhpJLgHG17ABtzcm+1lXEXec+U11Ol2mWRMOxamrWRuiDKYvLpA4xnmLEgtJdfYeS/WKYjjjcTmbFG8x8R/DPCYbM1HTY+lud1S0UvLu7shtMMm5Iqf02Kqs7ulxk0kgue83N3W2Aub9b+AXTzbXYtHjh+SMc6HS23/ttcNXjv7S3iKXlty3ZDaQ0eTa+uxfi1oLGkjW52kOLR9FrG8ttrm1ue62WfcpmsoWGIhssV9N9g5ptdpPhyBB/zWsRLzZWy/g2jNDTY5TU5hiZM1m9gBG4C/PS43t7itBkbIkseICprPbBLmR6tR1H6b3cid7gXO+91RkVy57ZqSQ2xnaHlF9ZGySG3GjBbpJsHtve1/Ag3t4blYzD4Mcp4OFE2drBybpjcB6OcDYehsrMiY81k8bJTbk5VZUDAYhVX41jr1OBPtG1yCRyssFlPLNZFngTSQubFrmOsuZycH22Dr73HgqmizjyWb/aJb2gZUq3ZhNVTNLw7Q7ukamPaAAbHmO6DcX8V8KzB8YrqJxqQQ2NpcyOzGmSS1h3R+brW3tzVZRanPZJNTpdpPk/CcXpa4NZDoie9pk1mMjSDYm4dq9m/JdLtQyxUVFbHPAwyWZw3NBFxYkggHmO8Rt0CoyJ618vLRtPMjPxb9KMZVCQU7GEd9rBuBZu9tR/8uvR2pYJUVLKf5PEZNBk1WLRa+i3tEdCt2iz6v1eUkNs9gODk5LjpqhpaTEY3tuLi9/EXF1OnZVxShxIupg53gJItJ1N6OY78iCL+KsyK48txt/ZtH48q4pX4g11YXMaNtcmkWHiGRt8fcPVVOloGQ4SIYhZrGaWj3dep6+a9qKZ8ly/hEv7M8tVdNj5fPCY28FzblzD3i5ht3XHofuXc7T8HnqcOhbTxmQtkLiAWiw0kX7xHitoit5bc/Nds/kKglgypDFM0skaZLtJBteV7huCRyIPvWgRFzyu7tBERQEREBERAREQER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7" y="7937"/>
            <a:ext cx="1966913" cy="92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0101" y="1359878"/>
            <a:ext cx="7476392" cy="42636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Caren Silverlieb, MMHS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Director of Strategic Planning and Partnerships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(617) 912-8403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csilverlieb@jche.org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Tips and Techniques for Supporting Residents with Alzheimer’s Disease Using the Habilitation Model: A Guide for Staff in Independent Senior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Housing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 be found at: 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jche.org/guide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69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ubtitle 78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pPr eaLnBrk="1" hangingPunct="1"/>
            <a:endParaRPr lang="en-US" sz="2000" smtClean="0">
              <a:solidFill>
                <a:srgbClr val="898989"/>
              </a:solidFill>
            </a:endParaRPr>
          </a:p>
          <a:p>
            <a:pPr eaLnBrk="1" hangingPunct="1"/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7750" y="1145887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Happening in the Brain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1893887"/>
            <a:ext cx="4876800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850" y="1893887"/>
            <a:ext cx="356235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Plaques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Beta amyloid protein accumulates forming dark clumps outside neurons</a:t>
            </a: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ü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These cells are most involved with thinking, sensing, perceiving, feeling, planning, language, movement…</a:t>
            </a:r>
          </a:p>
          <a:p>
            <a:pPr>
              <a:buClr>
                <a:srgbClr val="7030A0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These clumps cause brain cells to die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7" y="7937"/>
            <a:ext cx="1966913" cy="92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1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7750" y="1145887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Happening in the Brain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1893887"/>
            <a:ext cx="4876800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384" y="1893887"/>
            <a:ext cx="322897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Tangles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Tau protein erodes the walls of the neurons and cause neurofibrillary tangles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7" y="7937"/>
            <a:ext cx="1966913" cy="92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53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5" t="15924" r="24840" b="10191"/>
          <a:stretch>
            <a:fillRect/>
          </a:stretch>
        </p:blipFill>
        <p:spPr bwMode="auto">
          <a:xfrm>
            <a:off x="4114800" y="1859339"/>
            <a:ext cx="4267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3874" y="2202298"/>
            <a:ext cx="35909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endParaRPr lang="en-US" dirty="0"/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Healthy brain weighs 3 lbs.</a:t>
            </a: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ü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Diseased brain weighs 1 lb.</a:t>
            </a: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ü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Length of decline 3-18 yrs.</a:t>
            </a: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ü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Neuropathology begins    10-15 years prior to noticeable changes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7" y="7937"/>
            <a:ext cx="1966913" cy="92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7750" y="1145887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Happening in the Brain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66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2924" y="2393483"/>
            <a:ext cx="380047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Hippocampus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disease starts in the area of the brain just above the ears on both sides of the brain,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called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Hippocampus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\\Alz-dc1\Users\wreiter\My Pictures\01_brainside_lg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870710"/>
            <a:ext cx="3724274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7" y="7937"/>
            <a:ext cx="1966913" cy="92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7750" y="1145887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Happening in the Brain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3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Alz-dc1\Users\wreiter\My Pictures\01_brainside_lg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883866"/>
            <a:ext cx="3724274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7" y="7937"/>
            <a:ext cx="1966913" cy="92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2408158"/>
            <a:ext cx="4267200" cy="402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Aft>
                <a:spcPts val="600"/>
              </a:spcAft>
              <a:buClr>
                <a:srgbClr val="65378E"/>
              </a:buClr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Takes in new information </a:t>
            </a:r>
            <a:endParaRPr lang="en-US" altLang="en-US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Clr>
                <a:srgbClr val="65378E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Puts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information (comes in through the senses)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form that the brain can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Clr>
                <a:srgbClr val="65378E"/>
              </a:buClr>
              <a:buFont typeface="Wingdings" panose="05000000000000000000" pitchFamily="2" charset="2"/>
              <a:buChar char="ü"/>
            </a:pPr>
            <a:r>
              <a:rPr lang="en-US" alt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Compares </a:t>
            </a: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alt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to </a:t>
            </a: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</a:p>
          <a:p>
            <a:pPr marL="342900" indent="-342900" algn="l">
              <a:spcAft>
                <a:spcPts val="600"/>
              </a:spcAft>
              <a:buClr>
                <a:srgbClr val="65378E"/>
              </a:buClr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Labels and files </a:t>
            </a:r>
            <a:r>
              <a:rPr lang="en-US" alt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  <a:p>
            <a:pPr algn="l">
              <a:spcAft>
                <a:spcPts val="600"/>
              </a:spcAft>
              <a:buClr>
                <a:srgbClr val="65378E"/>
              </a:buClr>
            </a:pPr>
            <a:endParaRPr lang="en-US" alt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rgbClr val="65378E"/>
              </a:buClr>
            </a:pPr>
            <a:r>
              <a:rPr lang="en-US" alt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Alzheimer’s</a:t>
            </a:r>
            <a:r>
              <a:rPr lang="en-US" alt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alt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Hippocampus </a:t>
            </a:r>
            <a:r>
              <a:rPr lang="en-US" alt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broken</a:t>
            </a:r>
          </a:p>
        </p:txBody>
      </p:sp>
      <p:sp>
        <p:nvSpPr>
          <p:cNvPr id="2" name="Rectangle 1"/>
          <p:cNvSpPr/>
          <p:nvPr/>
        </p:nvSpPr>
        <p:spPr>
          <a:xfrm>
            <a:off x="544830" y="1883866"/>
            <a:ext cx="2518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Hippocampus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7750" y="1145887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Happening in the Brain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68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2925" y="2111692"/>
            <a:ext cx="4191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indent="-5715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Amygdala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Almond-shaped </a:t>
            </a:r>
            <a:r>
              <a:rPr lang="en-US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groups of nuclei located deep and medially within the temporal lobes of the </a:t>
            </a:r>
            <a:r>
              <a:rPr lang="en-US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brain</a:t>
            </a: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ü"/>
            </a:pPr>
            <a:endParaRPr lang="en-US" sz="1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Remains </a:t>
            </a:r>
            <a:r>
              <a:rPr lang="en-US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pretty much intact long into the progression of the </a:t>
            </a:r>
            <a:r>
              <a:rPr lang="en-US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disease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endParaRPr lang="en-US" sz="1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5" name="Picture 4" descr="\\Alz-dc1\Users\wreiter\My Pictures\01_brainside_lg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1779270"/>
            <a:ext cx="3752849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7" y="7937"/>
            <a:ext cx="1966913" cy="92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7750" y="1145887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Happening in the Brain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08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 pt - green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3111</TotalTime>
  <Words>1186</Words>
  <Application>Microsoft Office PowerPoint</Application>
  <PresentationFormat>On-screen Show (4:3)</PresentationFormat>
  <Paragraphs>283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power pt - green</vt:lpstr>
      <vt:lpstr>Office Theme</vt:lpstr>
      <vt:lpstr>PowerPoint Presentation</vt:lpstr>
      <vt:lpstr>  Behavior as Communication: Using the Habilitation Model to Work with Residents with Alzheimer’s  </vt:lpstr>
      <vt:lpstr>Quick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Can Help By</vt:lpstr>
      <vt:lpstr>Behavior as Communication</vt:lpstr>
      <vt:lpstr>PowerPoint Presentation</vt:lpstr>
      <vt:lpstr>PowerPoint Presentation</vt:lpstr>
      <vt:lpstr>PowerPoint Presentation</vt:lpstr>
      <vt:lpstr>Common Challenging Behaviors</vt:lpstr>
      <vt:lpstr>Triggers</vt:lpstr>
      <vt:lpstr>PowerPoint Presentation</vt:lpstr>
      <vt:lpstr>PowerPoint Presentation</vt:lpstr>
      <vt:lpstr>When does a  challenging behavior become a  “problem behavior”?</vt:lpstr>
      <vt:lpstr>A problem behavior is a health or  safety risk  for the person with dementia or for someone else.</vt:lpstr>
      <vt:lpstr>Is this a Problem Behavior?</vt:lpstr>
      <vt:lpstr>Responding to Problem Behavior</vt:lpstr>
      <vt:lpstr>Responding to Problem Behavior</vt:lpstr>
      <vt:lpstr>Responding to Problem Behavior</vt:lpstr>
      <vt:lpstr>PowerPoint Presentation</vt:lpstr>
      <vt:lpstr>Habilitation Helps Us Find Solutions</vt:lpstr>
      <vt:lpstr>Investigating Behavior </vt:lpstr>
      <vt:lpstr>PowerPoint Presentation</vt:lpstr>
      <vt:lpstr>Additional Questions about the Behavior</vt:lpstr>
      <vt:lpstr>Behavior as Communication</vt:lpstr>
      <vt:lpstr>PowerPoint Presentation</vt:lpstr>
    </vt:vector>
  </TitlesOfParts>
  <Company>JCHE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Caren Silverlieb</dc:creator>
  <cp:lastModifiedBy>Amy Greenbaum</cp:lastModifiedBy>
  <cp:revision>141</cp:revision>
  <cp:lastPrinted>2016-02-25T20:15:23Z</cp:lastPrinted>
  <dcterms:created xsi:type="dcterms:W3CDTF">2014-12-12T21:03:50Z</dcterms:created>
  <dcterms:modified xsi:type="dcterms:W3CDTF">2016-05-23T13:39:57Z</dcterms:modified>
</cp:coreProperties>
</file>