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0" r:id="rId7"/>
    <p:sldId id="280" r:id="rId8"/>
    <p:sldId id="261" r:id="rId9"/>
    <p:sldId id="266" r:id="rId10"/>
    <p:sldId id="262" r:id="rId11"/>
    <p:sldId id="263" r:id="rId12"/>
    <p:sldId id="267" r:id="rId13"/>
    <p:sldId id="264"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93" d="100"/>
          <a:sy n="93" d="100"/>
        </p:scale>
        <p:origin x="-139" y="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5/20/2018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dc.gov/nchs/data/databriefs/db91.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placeformom.com/eldercare-advisors/dovid-grossma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niorhousingnews.com/2012/06/27/50-shades-of-gray-study-calls-for-more-sex-in-senior-care-residenc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newoldage.blogs.nytimes.com/2010/10/27/medical-marijuana-raises-tough-questions-in-nursing-homes/?_r=0" TargetMode="External"/><Relationship Id="rId2" Type="http://schemas.openxmlformats.org/officeDocument/2006/relationships/hyperlink" Target="http://www.gallup.com/poll/163835/tried-marijuana-little-changed-80s.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E6D42-DA22-4E01-83F0-90A759F130D3}"/>
              </a:ext>
            </a:extLst>
          </p:cNvPr>
          <p:cNvSpPr>
            <a:spLocks noGrp="1"/>
          </p:cNvSpPr>
          <p:nvPr>
            <p:ph type="ctrTitle"/>
          </p:nvPr>
        </p:nvSpPr>
        <p:spPr>
          <a:xfrm>
            <a:off x="684212" y="685799"/>
            <a:ext cx="8001000" cy="1143001"/>
          </a:xfrm>
        </p:spPr>
        <p:txBody>
          <a:bodyPr>
            <a:normAutofit fontScale="90000"/>
          </a:bodyPr>
          <a:lstStyle/>
          <a:p>
            <a:r>
              <a:rPr lang="en-US" b="1" dirty="0" err="1"/>
              <a:t>CentENarians</a:t>
            </a:r>
            <a:r>
              <a:rPr lang="en-US" b="1" dirty="0"/>
              <a:t> to boomers</a:t>
            </a:r>
          </a:p>
        </p:txBody>
      </p:sp>
      <p:sp>
        <p:nvSpPr>
          <p:cNvPr id="3" name="Subtitle 2">
            <a:extLst>
              <a:ext uri="{FF2B5EF4-FFF2-40B4-BE49-F238E27FC236}">
                <a16:creationId xmlns:a16="http://schemas.microsoft.com/office/drawing/2014/main" xmlns="" id="{B3E28787-9208-455D-8FA0-10F0CEF4A38C}"/>
              </a:ext>
            </a:extLst>
          </p:cNvPr>
          <p:cNvSpPr>
            <a:spLocks noGrp="1"/>
          </p:cNvSpPr>
          <p:nvPr>
            <p:ph type="subTitle" idx="1"/>
          </p:nvPr>
        </p:nvSpPr>
        <p:spPr/>
        <p:txBody>
          <a:bodyPr>
            <a:normAutofit/>
          </a:bodyPr>
          <a:lstStyle/>
          <a:p>
            <a:r>
              <a:rPr lang="en-US" sz="3200" dirty="0"/>
              <a:t>Bridging the Generation Gap</a:t>
            </a:r>
          </a:p>
        </p:txBody>
      </p:sp>
    </p:spTree>
    <p:extLst>
      <p:ext uri="{BB962C8B-B14F-4D97-AF65-F5344CB8AC3E}">
        <p14:creationId xmlns:p14="http://schemas.microsoft.com/office/powerpoint/2010/main" val="427743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D53A3F-EF7F-4950-83BB-E6400732B2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5206B23-9091-4DB1-BF81-132861DE15CB}"/>
              </a:ext>
            </a:extLst>
          </p:cNvPr>
          <p:cNvSpPr>
            <a:spLocks noGrp="1"/>
          </p:cNvSpPr>
          <p:nvPr>
            <p:ph idx="1"/>
          </p:nvPr>
        </p:nvSpPr>
        <p:spPr/>
        <p:txBody>
          <a:bodyPr/>
          <a:lstStyle/>
          <a:p>
            <a:pPr marL="0" indent="0" fontAlgn="base">
              <a:buNone/>
            </a:pPr>
            <a:r>
              <a:rPr lang="en-US" b="1" dirty="0"/>
              <a:t>Characteristics:</a:t>
            </a:r>
            <a:endParaRPr lang="en-US" dirty="0"/>
          </a:p>
          <a:p>
            <a:pPr fontAlgn="base"/>
            <a:r>
              <a:rPr lang="en-US" sz="2400" b="1" dirty="0"/>
              <a:t>Hardworking</a:t>
            </a:r>
          </a:p>
          <a:p>
            <a:pPr fontAlgn="base"/>
            <a:r>
              <a:rPr lang="en-US" sz="2400" b="1" dirty="0"/>
              <a:t>Logical</a:t>
            </a:r>
          </a:p>
          <a:p>
            <a:pPr fontAlgn="base"/>
            <a:r>
              <a:rPr lang="en-US" sz="2400" b="1" dirty="0"/>
              <a:t>Loyal</a:t>
            </a:r>
          </a:p>
          <a:p>
            <a:pPr fontAlgn="base"/>
            <a:r>
              <a:rPr lang="en-US" sz="2400" b="1" dirty="0"/>
              <a:t>Traditional outlook and clear sense of right and wrong</a:t>
            </a:r>
          </a:p>
          <a:p>
            <a:pPr fontAlgn="base"/>
            <a:r>
              <a:rPr lang="en-US" sz="2400" b="1" dirty="0"/>
              <a:t>Conformist</a:t>
            </a:r>
          </a:p>
          <a:p>
            <a:endParaRPr lang="en-US" dirty="0"/>
          </a:p>
        </p:txBody>
      </p:sp>
    </p:spTree>
    <p:extLst>
      <p:ext uri="{BB962C8B-B14F-4D97-AF65-F5344CB8AC3E}">
        <p14:creationId xmlns:p14="http://schemas.microsoft.com/office/powerpoint/2010/main" val="2756002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25AC73-9A3D-4CB5-918A-B3D2179C082E}"/>
              </a:ext>
            </a:extLst>
          </p:cNvPr>
          <p:cNvSpPr>
            <a:spLocks noGrp="1"/>
          </p:cNvSpPr>
          <p:nvPr>
            <p:ph type="title"/>
          </p:nvPr>
        </p:nvSpPr>
        <p:spPr>
          <a:xfrm>
            <a:off x="684212" y="1510018"/>
            <a:ext cx="8534400" cy="4484381"/>
          </a:xfrm>
        </p:spPr>
        <p:txBody>
          <a:bodyPr>
            <a:normAutofit/>
          </a:bodyPr>
          <a:lstStyle/>
          <a:p>
            <a:pPr fontAlgn="base"/>
            <a:r>
              <a:rPr lang="en-US" sz="2700" b="1" dirty="0"/>
              <a:t>Came of age during the civil rights movement and desegregation</a:t>
            </a:r>
            <a:br>
              <a:rPr lang="en-US" sz="2700" b="1" dirty="0"/>
            </a:br>
            <a:r>
              <a:rPr lang="en-US" sz="2700" b="1" dirty="0"/>
              <a:t>Witnessed Vietnam and corresponding anti-war movement, with many members of this generation having been drafted into the service</a:t>
            </a:r>
            <a:br>
              <a:rPr lang="en-US" sz="2700" b="1" dirty="0"/>
            </a:br>
            <a:r>
              <a:rPr lang="en-US" sz="2700" b="1" dirty="0"/>
              <a:t>Ushered in a more permissive and socially liberal culture</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B13EC7E8-FD2F-463E-8246-220E442221F8}"/>
              </a:ext>
            </a:extLst>
          </p:cNvPr>
          <p:cNvSpPr>
            <a:spLocks noGrp="1"/>
          </p:cNvSpPr>
          <p:nvPr>
            <p:ph idx="1"/>
          </p:nvPr>
        </p:nvSpPr>
        <p:spPr>
          <a:xfrm>
            <a:off x="684212" y="685801"/>
            <a:ext cx="8534400" cy="1092666"/>
          </a:xfrm>
        </p:spPr>
        <p:txBody>
          <a:bodyPr/>
          <a:lstStyle/>
          <a:p>
            <a:pPr marL="0" indent="0" fontAlgn="base">
              <a:buNone/>
            </a:pPr>
            <a:r>
              <a:rPr lang="en-US" dirty="0"/>
              <a:t>The Baby Boomers</a:t>
            </a:r>
          </a:p>
          <a:p>
            <a:pPr marL="0" indent="0" fontAlgn="base">
              <a:buNone/>
            </a:pPr>
            <a:r>
              <a:rPr lang="en-US" dirty="0"/>
              <a:t>(1945-1964)</a:t>
            </a:r>
          </a:p>
          <a:p>
            <a:endParaRPr lang="en-US" dirty="0"/>
          </a:p>
        </p:txBody>
      </p:sp>
    </p:spTree>
    <p:extLst>
      <p:ext uri="{BB962C8B-B14F-4D97-AF65-F5344CB8AC3E}">
        <p14:creationId xmlns:p14="http://schemas.microsoft.com/office/powerpoint/2010/main" val="3957439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C0F09-A7C1-4230-BA79-04E2E715A5A2}"/>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xmlns="" id="{819E8B4F-C225-46A4-BB08-9B3321C44ED3}"/>
              </a:ext>
            </a:extLst>
          </p:cNvPr>
          <p:cNvPicPr>
            <a:picLocks noGrp="1" noChangeAspect="1"/>
          </p:cNvPicPr>
          <p:nvPr>
            <p:ph idx="1"/>
          </p:nvPr>
        </p:nvPicPr>
        <p:blipFill>
          <a:blip r:embed="rId2"/>
          <a:stretch>
            <a:fillRect/>
          </a:stretch>
        </p:blipFill>
        <p:spPr>
          <a:xfrm>
            <a:off x="684212" y="803357"/>
            <a:ext cx="10823575" cy="5191041"/>
          </a:xfrm>
        </p:spPr>
      </p:pic>
    </p:spTree>
    <p:extLst>
      <p:ext uri="{BB962C8B-B14F-4D97-AF65-F5344CB8AC3E}">
        <p14:creationId xmlns:p14="http://schemas.microsoft.com/office/powerpoint/2010/main" val="426519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3321DF-F0E7-473F-BAAF-AECEE6776C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608CE83-F5EE-4C34-8B60-E59106256B3D}"/>
              </a:ext>
            </a:extLst>
          </p:cNvPr>
          <p:cNvSpPr>
            <a:spLocks noGrp="1"/>
          </p:cNvSpPr>
          <p:nvPr>
            <p:ph idx="1"/>
          </p:nvPr>
        </p:nvSpPr>
        <p:spPr/>
        <p:txBody>
          <a:bodyPr/>
          <a:lstStyle/>
          <a:p>
            <a:pPr marL="0" indent="0" fontAlgn="base">
              <a:buNone/>
            </a:pPr>
            <a:r>
              <a:rPr lang="en-US" sz="2400" b="1" dirty="0"/>
              <a:t>Characteristics:</a:t>
            </a:r>
            <a:endParaRPr lang="en-US" sz="2400" dirty="0"/>
          </a:p>
          <a:p>
            <a:pPr fontAlgn="base"/>
            <a:r>
              <a:rPr lang="en-US" sz="2400" dirty="0"/>
              <a:t>Independent</a:t>
            </a:r>
          </a:p>
          <a:p>
            <a:pPr fontAlgn="base"/>
            <a:r>
              <a:rPr lang="en-US" sz="2400" dirty="0"/>
              <a:t>Competitive</a:t>
            </a:r>
          </a:p>
          <a:p>
            <a:pPr fontAlgn="base"/>
            <a:r>
              <a:rPr lang="en-US" sz="2400" dirty="0"/>
              <a:t>May have more open-minded social values than older generations</a:t>
            </a:r>
          </a:p>
          <a:p>
            <a:pPr fontAlgn="base"/>
            <a:r>
              <a:rPr lang="en-US" sz="2400" dirty="0"/>
              <a:t>Focused on health and wellness</a:t>
            </a:r>
          </a:p>
          <a:p>
            <a:pPr fontAlgn="base"/>
            <a:r>
              <a:rPr lang="en-US" sz="2400" dirty="0"/>
              <a:t>Values individuality</a:t>
            </a:r>
          </a:p>
          <a:p>
            <a:endParaRPr lang="en-US" dirty="0"/>
          </a:p>
        </p:txBody>
      </p:sp>
    </p:spTree>
    <p:extLst>
      <p:ext uri="{BB962C8B-B14F-4D97-AF65-F5344CB8AC3E}">
        <p14:creationId xmlns:p14="http://schemas.microsoft.com/office/powerpoint/2010/main" val="1984220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B7CBA7-71CC-4CBF-A00E-CC7A3CD023F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8EC13E6C-E7CC-474C-AB0F-D28FC9D5919A}"/>
              </a:ext>
            </a:extLst>
          </p:cNvPr>
          <p:cNvSpPr>
            <a:spLocks noGrp="1"/>
          </p:cNvSpPr>
          <p:nvPr>
            <p:ph idx="1"/>
          </p:nvPr>
        </p:nvSpPr>
        <p:spPr/>
        <p:txBody>
          <a:bodyPr>
            <a:noAutofit/>
          </a:bodyPr>
          <a:lstStyle/>
          <a:p>
            <a:pPr marL="0" indent="0">
              <a:buNone/>
            </a:pPr>
            <a:r>
              <a:rPr lang="en-US" sz="2400" b="1" dirty="0"/>
              <a:t>At assisted living communities, the majority of residents are members of the Silent Generation and Greatest Generation. A Center for Disease Control (CDC) report, </a:t>
            </a:r>
            <a:r>
              <a:rPr lang="en-US" sz="2400" b="1" dirty="0">
                <a:hlinkClick r:id="rId2"/>
              </a:rPr>
              <a:t>National Survey of Residential Care Facilities</a:t>
            </a:r>
            <a:r>
              <a:rPr lang="en-US" sz="2400" b="1" dirty="0"/>
              <a:t>, found that more than one half of residents at assisted living communities and residential care homes are over the age of 85. The same report that found that 40% need help with at least three or more activities of daily living, such as toileting, eating, dressing and bathing.</a:t>
            </a:r>
          </a:p>
        </p:txBody>
      </p:sp>
    </p:spTree>
    <p:extLst>
      <p:ext uri="{BB962C8B-B14F-4D97-AF65-F5344CB8AC3E}">
        <p14:creationId xmlns:p14="http://schemas.microsoft.com/office/powerpoint/2010/main" val="3159080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CBCAA4-6B31-43E0-AC59-61C091FB18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251BE79-9BE3-4FFB-9680-BDDD7507C4BA}"/>
              </a:ext>
            </a:extLst>
          </p:cNvPr>
          <p:cNvSpPr>
            <a:spLocks noGrp="1"/>
          </p:cNvSpPr>
          <p:nvPr>
            <p:ph idx="1"/>
          </p:nvPr>
        </p:nvSpPr>
        <p:spPr/>
        <p:txBody>
          <a:bodyPr>
            <a:noAutofit/>
          </a:bodyPr>
          <a:lstStyle/>
          <a:p>
            <a:pPr marL="0" indent="0">
              <a:buNone/>
            </a:pPr>
            <a:r>
              <a:rPr lang="en-US" sz="2400" b="1" dirty="0"/>
              <a:t>But, there are ways generational differences can be seen in senior living today. A Place for Mom Senior Living Advisor, </a:t>
            </a:r>
            <a:r>
              <a:rPr lang="en-US" sz="2400" b="1" dirty="0">
                <a:hlinkClick r:id="rId2"/>
              </a:rPr>
              <a:t>David Grossman</a:t>
            </a:r>
            <a:r>
              <a:rPr lang="en-US" sz="2400" b="1" dirty="0"/>
              <a:t>, noted that the Silent Generation, including educated and independent women who are now retired, are demanding opportunities for enrichment and education throughout their life that older generations did not demand. The generation of elders who reside in today’s senior communities don’t see assisted living as the end of the road, but rather a place to continue learning and enriching the body and soul:</a:t>
            </a:r>
          </a:p>
        </p:txBody>
      </p:sp>
    </p:spTree>
    <p:extLst>
      <p:ext uri="{BB962C8B-B14F-4D97-AF65-F5344CB8AC3E}">
        <p14:creationId xmlns:p14="http://schemas.microsoft.com/office/powerpoint/2010/main" val="4289267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455D13-5BC3-4934-8C01-4B91C23B68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9442E06-8612-4834-9261-4D18EF8B46AA}"/>
              </a:ext>
            </a:extLst>
          </p:cNvPr>
          <p:cNvSpPr>
            <a:spLocks noGrp="1"/>
          </p:cNvSpPr>
          <p:nvPr>
            <p:ph idx="1"/>
          </p:nvPr>
        </p:nvSpPr>
        <p:spPr/>
        <p:txBody>
          <a:bodyPr>
            <a:normAutofit/>
          </a:bodyPr>
          <a:lstStyle/>
          <a:p>
            <a:pPr marL="0" indent="0">
              <a:buNone/>
            </a:pPr>
            <a:r>
              <a:rPr lang="en-US" sz="2400" b="1" dirty="0"/>
              <a:t>Because residents under 74 years of age make up just 20% of assisted living residents, and only 9% of residents under 65, it’s clear that the Boomers have yet to made themselves felt in senior living. But, this will be changing rapidly as people are turning 65+ in record numbers each day.</a:t>
            </a:r>
          </a:p>
        </p:txBody>
      </p:sp>
    </p:spTree>
    <p:extLst>
      <p:ext uri="{BB962C8B-B14F-4D97-AF65-F5344CB8AC3E}">
        <p14:creationId xmlns:p14="http://schemas.microsoft.com/office/powerpoint/2010/main" val="1863650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3C2033-BCE2-4C20-AC78-9D263E6452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E84E99D7-3A00-4CED-A8E3-7AA731F32C45}"/>
              </a:ext>
            </a:extLst>
          </p:cNvPr>
          <p:cNvSpPr>
            <a:spLocks noGrp="1"/>
          </p:cNvSpPr>
          <p:nvPr>
            <p:ph idx="1"/>
          </p:nvPr>
        </p:nvSpPr>
        <p:spPr/>
        <p:txBody>
          <a:bodyPr>
            <a:normAutofit/>
          </a:bodyPr>
          <a:lstStyle/>
          <a:p>
            <a:pPr marL="0" indent="0">
              <a:buNone/>
            </a:pPr>
            <a:r>
              <a:rPr lang="en-US" sz="2400" b="1" dirty="0"/>
              <a:t>The Baby Boomer Generation is a tidal wave which will soon engulf the senior living industry. As of 2010, 13% of the U.S. population is 65+. The U.S. Census Bureau projects that “by 2030, all of the baby boomers will have moved into the ranks of the older population. This will result in a shift in the age structure, from 13 percent of the population aged 65 and older in 2010 to 19 percent in 2030.”</a:t>
            </a:r>
          </a:p>
        </p:txBody>
      </p:sp>
    </p:spTree>
    <p:extLst>
      <p:ext uri="{BB962C8B-B14F-4D97-AF65-F5344CB8AC3E}">
        <p14:creationId xmlns:p14="http://schemas.microsoft.com/office/powerpoint/2010/main" val="2784240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88FC0A-AEE8-41A3-83C0-C6751943E1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9D9FD81-7300-463F-A1C2-B1C607F4656E}"/>
              </a:ext>
            </a:extLst>
          </p:cNvPr>
          <p:cNvSpPr>
            <a:spLocks noGrp="1"/>
          </p:cNvSpPr>
          <p:nvPr>
            <p:ph idx="1"/>
          </p:nvPr>
        </p:nvSpPr>
        <p:spPr/>
        <p:txBody>
          <a:bodyPr>
            <a:normAutofit/>
          </a:bodyPr>
          <a:lstStyle/>
          <a:p>
            <a:pPr marL="0" indent="0">
              <a:buNone/>
            </a:pPr>
            <a:r>
              <a:rPr lang="en-US" sz="2400" b="1" dirty="0"/>
              <a:t>When those residents arrive, senior communities may have to deal with issues they’ve never dealt with before, some of which are rather sensitive. Communities are only beginning to explore </a:t>
            </a:r>
            <a:r>
              <a:rPr lang="en-US" sz="2400" b="1" dirty="0">
                <a:hlinkClick r:id="rId2"/>
              </a:rPr>
              <a:t>policies regarding sexual activity among residents</a:t>
            </a:r>
            <a:r>
              <a:rPr lang="en-US" sz="2400" b="1" dirty="0"/>
              <a:t>, and one can speculate that Boomers, who grew up in the sexually liberated 1960’s, will have much different attitudes about sex than current senior living residents.</a:t>
            </a:r>
          </a:p>
        </p:txBody>
      </p:sp>
    </p:spTree>
    <p:extLst>
      <p:ext uri="{BB962C8B-B14F-4D97-AF65-F5344CB8AC3E}">
        <p14:creationId xmlns:p14="http://schemas.microsoft.com/office/powerpoint/2010/main" val="1957032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F1F976-75AA-4868-91A6-0CE698E6A3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6BD4113A-DE6C-4ABF-ABF4-1A1CF922C31A}"/>
              </a:ext>
            </a:extLst>
          </p:cNvPr>
          <p:cNvSpPr>
            <a:spLocks noGrp="1"/>
          </p:cNvSpPr>
          <p:nvPr>
            <p:ph idx="1"/>
          </p:nvPr>
        </p:nvSpPr>
        <p:spPr/>
        <p:txBody>
          <a:bodyPr>
            <a:noAutofit/>
          </a:bodyPr>
          <a:lstStyle/>
          <a:p>
            <a:pPr marL="0" indent="0">
              <a:buNone/>
            </a:pPr>
            <a:r>
              <a:rPr lang="en-US" sz="2400" dirty="0"/>
              <a:t>The 1960’s, formative years for many Boomers, were also a time of prevalent drug experimentation and many certainly familiar with marijuana. According to </a:t>
            </a:r>
            <a:r>
              <a:rPr lang="en-US" sz="2400" dirty="0">
                <a:hlinkClick r:id="rId2"/>
              </a:rPr>
              <a:t>Gallup</a:t>
            </a:r>
            <a:r>
              <a:rPr lang="en-US" sz="2400" dirty="0"/>
              <a:t>, by 1985, at least one third of U.S. adults had tried marijuana at least once. And now in 2018, with several states permitting medical use and some states additionally allowing recreational use, assisted living communities and other long-term care providers will also have to form policies around the substance, which the </a:t>
            </a:r>
            <a:r>
              <a:rPr lang="en-US" sz="2400" i="1" dirty="0">
                <a:hlinkClick r:id="rId3"/>
              </a:rPr>
              <a:t>New York Times</a:t>
            </a:r>
            <a:r>
              <a:rPr lang="en-US" sz="2400" dirty="0">
                <a:hlinkClick r:id="rId3"/>
              </a:rPr>
              <a:t> reports</a:t>
            </a:r>
            <a:r>
              <a:rPr lang="en-US" sz="2400" dirty="0"/>
              <a:t> only a few communities have begun to do.</a:t>
            </a:r>
          </a:p>
        </p:txBody>
      </p:sp>
    </p:spTree>
    <p:extLst>
      <p:ext uri="{BB962C8B-B14F-4D97-AF65-F5344CB8AC3E}">
        <p14:creationId xmlns:p14="http://schemas.microsoft.com/office/powerpoint/2010/main" val="122619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CCBAE-78A8-4E19-805A-510B58B93126}"/>
              </a:ext>
            </a:extLst>
          </p:cNvPr>
          <p:cNvSpPr>
            <a:spLocks noGrp="1"/>
          </p:cNvSpPr>
          <p:nvPr>
            <p:ph type="title"/>
          </p:nvPr>
        </p:nvSpPr>
        <p:spPr>
          <a:xfrm>
            <a:off x="684212" y="5452844"/>
            <a:ext cx="8534400" cy="54155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FC98B5F8-BD02-4C98-B858-5DF2D63C653F}"/>
              </a:ext>
            </a:extLst>
          </p:cNvPr>
          <p:cNvSpPr>
            <a:spLocks noGrp="1"/>
          </p:cNvSpPr>
          <p:nvPr>
            <p:ph idx="1"/>
          </p:nvPr>
        </p:nvSpPr>
        <p:spPr/>
        <p:txBody>
          <a:bodyPr>
            <a:noAutofit/>
          </a:bodyPr>
          <a:lstStyle/>
          <a:p>
            <a:pPr marL="0" indent="0">
              <a:buNone/>
            </a:pPr>
            <a:r>
              <a:rPr lang="en-US" sz="3200" b="1" i="1" dirty="0"/>
              <a:t>Today’s senior communities house seniors from three separate generations. From oldest to youngest: the Greatest Generation, the Silent Generation and Baby Boomers. Learn the differences between these generations and how they are impacting the evolution of senior living today.</a:t>
            </a:r>
            <a:endParaRPr lang="en-US" sz="3200" b="1" dirty="0"/>
          </a:p>
        </p:txBody>
      </p:sp>
    </p:spTree>
    <p:extLst>
      <p:ext uri="{BB962C8B-B14F-4D97-AF65-F5344CB8AC3E}">
        <p14:creationId xmlns:p14="http://schemas.microsoft.com/office/powerpoint/2010/main" val="3734559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65DEAC-D3AD-485E-9CDB-9DF26461EADD}"/>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xmlns="" id="{9FDB5C14-84B3-4D4E-81B8-228667EE1C87}"/>
              </a:ext>
            </a:extLst>
          </p:cNvPr>
          <p:cNvPicPr>
            <a:picLocks noGrp="1" noChangeAspect="1"/>
          </p:cNvPicPr>
          <p:nvPr>
            <p:ph idx="1"/>
          </p:nvPr>
        </p:nvPicPr>
        <p:blipFill>
          <a:blip r:embed="rId2"/>
          <a:stretch>
            <a:fillRect/>
          </a:stretch>
        </p:blipFill>
        <p:spPr>
          <a:xfrm>
            <a:off x="1508805" y="685799"/>
            <a:ext cx="9286713" cy="5388429"/>
          </a:xfrm>
        </p:spPr>
      </p:pic>
    </p:spTree>
    <p:extLst>
      <p:ext uri="{BB962C8B-B14F-4D97-AF65-F5344CB8AC3E}">
        <p14:creationId xmlns:p14="http://schemas.microsoft.com/office/powerpoint/2010/main" val="3478027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170644-F4EF-4576-98F3-0AC97719D1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71F76F5-F342-4826-AE10-C84CB9ECE15E}"/>
              </a:ext>
            </a:extLst>
          </p:cNvPr>
          <p:cNvSpPr>
            <a:spLocks noGrp="1"/>
          </p:cNvSpPr>
          <p:nvPr>
            <p:ph idx="1"/>
          </p:nvPr>
        </p:nvSpPr>
        <p:spPr/>
        <p:txBody>
          <a:bodyPr>
            <a:noAutofit/>
          </a:bodyPr>
          <a:lstStyle/>
          <a:p>
            <a:pPr marL="0" indent="0">
              <a:buNone/>
            </a:pPr>
            <a:r>
              <a:rPr lang="en-US" sz="2400" b="1" dirty="0"/>
              <a:t>An individual’s age is one of the most common predictors of differences in attitudes and behaviors. On issues ranging from foreign affairs to social policy, age differences in attitudes can be some of the widest and most illuminating.  Age denotes two important characteristics about an individual: their place in the life cycle – whether a young adult, middle-aged parent or retiree – and their membership in a cohort of individuals who were born at a similar time.</a:t>
            </a:r>
          </a:p>
        </p:txBody>
      </p:sp>
    </p:spTree>
    <p:extLst>
      <p:ext uri="{BB962C8B-B14F-4D97-AF65-F5344CB8AC3E}">
        <p14:creationId xmlns:p14="http://schemas.microsoft.com/office/powerpoint/2010/main" val="597574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38547F-9CBE-40EF-8868-43952E2866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882B411-2E80-4418-85FD-79E6F37BBA4E}"/>
              </a:ext>
            </a:extLst>
          </p:cNvPr>
          <p:cNvSpPr>
            <a:spLocks noGrp="1"/>
          </p:cNvSpPr>
          <p:nvPr>
            <p:ph idx="1"/>
          </p:nvPr>
        </p:nvSpPr>
        <p:spPr/>
        <p:txBody>
          <a:bodyPr>
            <a:normAutofit/>
          </a:bodyPr>
          <a:lstStyle/>
          <a:p>
            <a:pPr marL="0" indent="0">
              <a:buNone/>
            </a:pPr>
            <a:r>
              <a:rPr lang="en-US" sz="2400" b="1" dirty="0"/>
              <a:t>The Baby Boom generation is an example of a generation that is largely delineated by demography. Its oldest members were part of the spike in fertility that began in 1946, right after the end of World War II. Its youngest members were born in 1964, shortly before a significant decline in fertility that occurred after the birth control pill first went on the market.</a:t>
            </a:r>
          </a:p>
        </p:txBody>
      </p:sp>
    </p:spTree>
    <p:extLst>
      <p:ext uri="{BB962C8B-B14F-4D97-AF65-F5344CB8AC3E}">
        <p14:creationId xmlns:p14="http://schemas.microsoft.com/office/powerpoint/2010/main" val="1481964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3807B4-B536-411C-80EB-6ACD65DF55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2BC51EA-73E5-4E8A-B010-4435FD53DBBE}"/>
              </a:ext>
            </a:extLst>
          </p:cNvPr>
          <p:cNvSpPr>
            <a:spLocks noGrp="1"/>
          </p:cNvSpPr>
          <p:nvPr>
            <p:ph idx="1"/>
          </p:nvPr>
        </p:nvSpPr>
        <p:spPr/>
        <p:txBody>
          <a:bodyPr>
            <a:normAutofit/>
          </a:bodyPr>
          <a:lstStyle/>
          <a:p>
            <a:pPr marL="0" indent="0">
              <a:buNone/>
            </a:pPr>
            <a:r>
              <a:rPr lang="en-US" sz="2400" b="1" dirty="0"/>
              <a:t>Understanding BOTH sides and where they come from is key to resolving conflicts. As professionals, we cannot take sides because we identify more with one than another. Knowing who you’re dealing with will make it easier to resolve conflicts in a way that leaves both parties feeling satisfied.</a:t>
            </a:r>
          </a:p>
        </p:txBody>
      </p:sp>
    </p:spTree>
    <p:extLst>
      <p:ext uri="{BB962C8B-B14F-4D97-AF65-F5344CB8AC3E}">
        <p14:creationId xmlns:p14="http://schemas.microsoft.com/office/powerpoint/2010/main" val="1005215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6115A1-561F-4CE5-8828-F40306DF11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F2051AF-8DE0-4CD9-9788-7EABD736B72F}"/>
              </a:ext>
            </a:extLst>
          </p:cNvPr>
          <p:cNvSpPr>
            <a:spLocks noGrp="1"/>
          </p:cNvSpPr>
          <p:nvPr>
            <p:ph idx="1"/>
          </p:nvPr>
        </p:nvSpPr>
        <p:spPr/>
        <p:txBody>
          <a:bodyPr>
            <a:normAutofit/>
          </a:bodyPr>
          <a:lstStyle/>
          <a:p>
            <a:pPr marL="0" indent="0">
              <a:buNone/>
            </a:pPr>
            <a:r>
              <a:rPr lang="en-US" sz="2400" b="1" dirty="0"/>
              <a:t>Attitudes towards many different social issues vary between the generations. Things like politics, abortion, sex, drug use, marriage, sexual orientation, and many other issues can become the source of heated debates between seniors of different generations.</a:t>
            </a:r>
          </a:p>
        </p:txBody>
      </p:sp>
    </p:spTree>
    <p:extLst>
      <p:ext uri="{BB962C8B-B14F-4D97-AF65-F5344CB8AC3E}">
        <p14:creationId xmlns:p14="http://schemas.microsoft.com/office/powerpoint/2010/main" val="2766392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450414-C9A2-486C-B01D-149B27C36A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0E29E3D-D3B7-485C-8E7B-D463A262BAB6}"/>
              </a:ext>
            </a:extLst>
          </p:cNvPr>
          <p:cNvSpPr>
            <a:spLocks noGrp="1"/>
          </p:cNvSpPr>
          <p:nvPr>
            <p:ph idx="1"/>
          </p:nvPr>
        </p:nvSpPr>
        <p:spPr/>
        <p:txBody>
          <a:bodyPr/>
          <a:lstStyle/>
          <a:p>
            <a:pPr marL="0" indent="0">
              <a:buNone/>
            </a:pPr>
            <a:r>
              <a:rPr lang="en-US" b="1" dirty="0"/>
              <a:t>The divide becomes much greater in subsidized housing that includes seniors and also families with Generation Xers, and Millennials. These two generations are extremely entitled, and show little to no respect to older generations. In turn the older generations have an expectation of respect because of how they were raised. So you can see where the conflicts might come up in this environment.</a:t>
            </a:r>
          </a:p>
        </p:txBody>
      </p:sp>
    </p:spTree>
    <p:extLst>
      <p:ext uri="{BB962C8B-B14F-4D97-AF65-F5344CB8AC3E}">
        <p14:creationId xmlns:p14="http://schemas.microsoft.com/office/powerpoint/2010/main" val="2794792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DEA3D2-E9B8-4991-975F-3A9C62B1C5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7157611-9991-4B8D-A9FC-0B77E5B59887}"/>
              </a:ext>
            </a:extLst>
          </p:cNvPr>
          <p:cNvSpPr>
            <a:spLocks noGrp="1"/>
          </p:cNvSpPr>
          <p:nvPr>
            <p:ph idx="1"/>
          </p:nvPr>
        </p:nvSpPr>
        <p:spPr/>
        <p:txBody>
          <a:bodyPr>
            <a:normAutofit/>
          </a:bodyPr>
          <a:lstStyle/>
          <a:p>
            <a:pPr marL="0" indent="0">
              <a:buNone/>
            </a:pPr>
            <a:r>
              <a:rPr lang="en-US" sz="3200" dirty="0"/>
              <a:t>There are three commonly recognized generations that make up the aging population and inhabit the senior living communities of today. While the exact years that separate these generations vary from source to source, the rough time periods are widely agreed upon.</a:t>
            </a:r>
          </a:p>
        </p:txBody>
      </p:sp>
    </p:spTree>
    <p:extLst>
      <p:ext uri="{BB962C8B-B14F-4D97-AF65-F5344CB8AC3E}">
        <p14:creationId xmlns:p14="http://schemas.microsoft.com/office/powerpoint/2010/main" val="44677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DF1534-C732-4029-AE49-1843E051DA0C}"/>
              </a:ext>
            </a:extLst>
          </p:cNvPr>
          <p:cNvSpPr>
            <a:spLocks noGrp="1"/>
          </p:cNvSpPr>
          <p:nvPr>
            <p:ph type="title"/>
          </p:nvPr>
        </p:nvSpPr>
        <p:spPr>
          <a:xfrm>
            <a:off x="684212" y="1644242"/>
            <a:ext cx="8534400" cy="4350157"/>
          </a:xfrm>
        </p:spPr>
        <p:txBody>
          <a:bodyPr>
            <a:normAutofit fontScale="90000"/>
          </a:bodyPr>
          <a:lstStyle/>
          <a:p>
            <a:pPr fontAlgn="base"/>
            <a:r>
              <a:rPr lang="en-US" sz="2700" b="1" dirty="0"/>
              <a:t>Named by Tom Brokaw who wrote: “It is, I believe, the greatest generation any society has ever produced.”</a:t>
            </a:r>
            <a:br>
              <a:rPr lang="en-US" sz="2700" b="1" dirty="0"/>
            </a:br>
            <a:r>
              <a:rPr lang="en-US" sz="2700" b="1" dirty="0"/>
              <a:t>Grew up during the Great Depression</a:t>
            </a:r>
            <a:br>
              <a:rPr lang="en-US" sz="2700" b="1" dirty="0"/>
            </a:br>
            <a:r>
              <a:rPr lang="en-US" sz="2700" b="1" dirty="0"/>
              <a:t>Many served in the armed forces during World War II</a:t>
            </a:r>
            <a:br>
              <a:rPr lang="en-US" sz="2700" b="1" dirty="0"/>
            </a:br>
            <a:r>
              <a:rPr lang="en-US" sz="2700" b="1" dirty="0"/>
              <a:t>Racial and ethnic minorities of the generation, especially African Americans, endured extreme prejudice and abuse, including shameful institutionalized racism that was the Jim Crow Law and segregation</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42C0DB45-D5A3-4699-8260-04ECE3E3FD8D}"/>
              </a:ext>
            </a:extLst>
          </p:cNvPr>
          <p:cNvSpPr>
            <a:spLocks noGrp="1"/>
          </p:cNvSpPr>
          <p:nvPr>
            <p:ph idx="1"/>
          </p:nvPr>
        </p:nvSpPr>
        <p:spPr>
          <a:xfrm>
            <a:off x="684212" y="685800"/>
            <a:ext cx="8534400" cy="1151389"/>
          </a:xfrm>
        </p:spPr>
        <p:txBody>
          <a:bodyPr/>
          <a:lstStyle/>
          <a:p>
            <a:pPr marL="0" indent="0" fontAlgn="base">
              <a:buNone/>
            </a:pPr>
            <a:r>
              <a:rPr lang="en-US" b="1" dirty="0"/>
              <a:t>The Greatest Generation</a:t>
            </a:r>
          </a:p>
          <a:p>
            <a:pPr marL="0" indent="0" fontAlgn="base">
              <a:buNone/>
            </a:pPr>
            <a:r>
              <a:rPr lang="en-US" b="1" dirty="0"/>
              <a:t>(1901-1925)</a:t>
            </a:r>
          </a:p>
          <a:p>
            <a:endParaRPr lang="en-US" dirty="0"/>
          </a:p>
        </p:txBody>
      </p:sp>
    </p:spTree>
    <p:extLst>
      <p:ext uri="{BB962C8B-B14F-4D97-AF65-F5344CB8AC3E}">
        <p14:creationId xmlns:p14="http://schemas.microsoft.com/office/powerpoint/2010/main" val="1183404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4A087A-2ECC-4742-97B5-FDC5EE63D044}"/>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xmlns="" id="{FB882094-F726-4613-B9CB-94925FF25439}"/>
              </a:ext>
            </a:extLst>
          </p:cNvPr>
          <p:cNvPicPr>
            <a:picLocks noGrp="1" noChangeAspect="1"/>
          </p:cNvPicPr>
          <p:nvPr>
            <p:ph idx="1"/>
          </p:nvPr>
        </p:nvPicPr>
        <p:blipFill>
          <a:blip r:embed="rId2"/>
          <a:stretch>
            <a:fillRect/>
          </a:stretch>
        </p:blipFill>
        <p:spPr>
          <a:xfrm>
            <a:off x="1073020" y="149290"/>
            <a:ext cx="8882743" cy="6307493"/>
          </a:xfrm>
        </p:spPr>
      </p:pic>
    </p:spTree>
    <p:extLst>
      <p:ext uri="{BB962C8B-B14F-4D97-AF65-F5344CB8AC3E}">
        <p14:creationId xmlns:p14="http://schemas.microsoft.com/office/powerpoint/2010/main" val="252796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080D31-0888-4E9F-81CF-54F0CABAC2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441020B2-F34A-4A79-ABF6-A8541954B66D}"/>
              </a:ext>
            </a:extLst>
          </p:cNvPr>
          <p:cNvSpPr>
            <a:spLocks noGrp="1"/>
          </p:cNvSpPr>
          <p:nvPr>
            <p:ph idx="1"/>
          </p:nvPr>
        </p:nvSpPr>
        <p:spPr/>
        <p:txBody>
          <a:bodyPr>
            <a:noAutofit/>
          </a:bodyPr>
          <a:lstStyle/>
          <a:p>
            <a:pPr marL="0" indent="0" fontAlgn="base">
              <a:buNone/>
            </a:pPr>
            <a:r>
              <a:rPr lang="en-US" sz="3200" b="1" dirty="0"/>
              <a:t>Characteristics:</a:t>
            </a:r>
          </a:p>
          <a:p>
            <a:pPr fontAlgn="base"/>
            <a:r>
              <a:rPr lang="en-US" sz="3200" b="1" dirty="0"/>
              <a:t>Perseverance in face of adversity</a:t>
            </a:r>
          </a:p>
          <a:p>
            <a:pPr fontAlgn="base"/>
            <a:r>
              <a:rPr lang="en-US" sz="3200" b="1" dirty="0"/>
              <a:t>Courageousness</a:t>
            </a:r>
          </a:p>
          <a:p>
            <a:pPr fontAlgn="base"/>
            <a:r>
              <a:rPr lang="en-US" sz="3200" b="1" dirty="0"/>
              <a:t>Frugal spending habits</a:t>
            </a:r>
          </a:p>
          <a:p>
            <a:pPr fontAlgn="base"/>
            <a:r>
              <a:rPr lang="en-US" sz="3200" b="1" dirty="0"/>
              <a:t>Traditional values</a:t>
            </a:r>
          </a:p>
          <a:p>
            <a:r>
              <a:rPr lang="en-US" sz="3200" b="1" dirty="0"/>
              <a:t>Prejudices still exist in many</a:t>
            </a:r>
          </a:p>
        </p:txBody>
      </p:sp>
    </p:spTree>
    <p:extLst>
      <p:ext uri="{BB962C8B-B14F-4D97-AF65-F5344CB8AC3E}">
        <p14:creationId xmlns:p14="http://schemas.microsoft.com/office/powerpoint/2010/main" val="74942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B68A40-0546-4A90-B543-200FCD529F3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xmlns="" id="{5B85422E-A49D-4907-B72B-F7A6B2CC3B8A}"/>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xmlns="" id="{C1C534F8-C4A8-4A1E-9CFB-1970C685A479}"/>
              </a:ext>
            </a:extLst>
          </p:cNvPr>
          <p:cNvPicPr>
            <a:picLocks noChangeAspect="1"/>
          </p:cNvPicPr>
          <p:nvPr/>
        </p:nvPicPr>
        <p:blipFill>
          <a:blip r:embed="rId2"/>
          <a:stretch>
            <a:fillRect/>
          </a:stretch>
        </p:blipFill>
        <p:spPr>
          <a:xfrm>
            <a:off x="684212" y="834888"/>
            <a:ext cx="10823576" cy="5337314"/>
          </a:xfrm>
          <a:prstGeom prst="rect">
            <a:avLst/>
          </a:prstGeom>
        </p:spPr>
      </p:pic>
    </p:spTree>
    <p:extLst>
      <p:ext uri="{BB962C8B-B14F-4D97-AF65-F5344CB8AC3E}">
        <p14:creationId xmlns:p14="http://schemas.microsoft.com/office/powerpoint/2010/main" val="4212712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1EBA9E-C69B-4433-8CFB-10BC12A712F8}"/>
              </a:ext>
            </a:extLst>
          </p:cNvPr>
          <p:cNvSpPr>
            <a:spLocks noGrp="1"/>
          </p:cNvSpPr>
          <p:nvPr>
            <p:ph type="title"/>
          </p:nvPr>
        </p:nvSpPr>
        <p:spPr>
          <a:xfrm>
            <a:off x="684212" y="1627464"/>
            <a:ext cx="8534400" cy="4366935"/>
          </a:xfrm>
        </p:spPr>
        <p:txBody>
          <a:bodyPr>
            <a:normAutofit fontScale="90000"/>
          </a:bodyPr>
          <a:lstStyle/>
          <a:p>
            <a:pPr fontAlgn="base"/>
            <a:r>
              <a:rPr lang="en-US" sz="2700" b="1" dirty="0"/>
              <a:t>Also known as the Post-War Generation, the “Lucky Few” and “The Traditionalists”</a:t>
            </a:r>
            <a:br>
              <a:rPr lang="en-US" sz="2700" b="1" dirty="0"/>
            </a:br>
            <a:r>
              <a:rPr lang="en-US" sz="2700" b="1" dirty="0"/>
              <a:t>May have grown up during Great Depression but generally too young to have served in Second World War</a:t>
            </a:r>
            <a:br>
              <a:rPr lang="en-US" sz="2700" b="1" dirty="0"/>
            </a:br>
            <a:r>
              <a:rPr lang="en-US" sz="2700" b="1" dirty="0"/>
              <a:t>Most Korean War veterans are Silent Generation members</a:t>
            </a:r>
            <a:br>
              <a:rPr lang="en-US" sz="2700" b="1" dirty="0"/>
            </a:br>
            <a:r>
              <a:rPr lang="en-US" sz="2700" b="1" dirty="0"/>
              <a:t>Silent Generation African Americans also grew up during the era of Jim Crow but fought for and achieved significant strides in civil rights during their adulthood</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B805A76C-A8B3-48E9-B428-0BB3FCF95D5E}"/>
              </a:ext>
            </a:extLst>
          </p:cNvPr>
          <p:cNvSpPr>
            <a:spLocks noGrp="1"/>
          </p:cNvSpPr>
          <p:nvPr>
            <p:ph idx="1"/>
          </p:nvPr>
        </p:nvSpPr>
        <p:spPr>
          <a:xfrm>
            <a:off x="684212" y="685800"/>
            <a:ext cx="8534400" cy="731939"/>
          </a:xfrm>
        </p:spPr>
        <p:txBody>
          <a:bodyPr>
            <a:normAutofit fontScale="92500" lnSpcReduction="20000"/>
          </a:bodyPr>
          <a:lstStyle/>
          <a:p>
            <a:pPr marL="0" indent="0">
              <a:buNone/>
            </a:pPr>
            <a:r>
              <a:rPr lang="en-US" dirty="0"/>
              <a:t>The Silent Generation</a:t>
            </a:r>
          </a:p>
          <a:p>
            <a:pPr marL="0" indent="0">
              <a:buNone/>
            </a:pPr>
            <a:r>
              <a:rPr lang="en-US" dirty="0"/>
              <a:t>(1926-1944)</a:t>
            </a:r>
          </a:p>
        </p:txBody>
      </p:sp>
    </p:spTree>
    <p:extLst>
      <p:ext uri="{BB962C8B-B14F-4D97-AF65-F5344CB8AC3E}">
        <p14:creationId xmlns:p14="http://schemas.microsoft.com/office/powerpoint/2010/main" val="3638928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EC50D8-66AD-4F6D-B503-3CE4AC8CF4B6}"/>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xmlns="" id="{ED5721A4-B407-4CE4-9365-0EF9EDCB86D6}"/>
              </a:ext>
            </a:extLst>
          </p:cNvPr>
          <p:cNvPicPr>
            <a:picLocks noGrp="1" noChangeAspect="1"/>
          </p:cNvPicPr>
          <p:nvPr>
            <p:ph idx="1"/>
          </p:nvPr>
        </p:nvPicPr>
        <p:blipFill>
          <a:blip r:embed="rId2"/>
          <a:stretch>
            <a:fillRect/>
          </a:stretch>
        </p:blipFill>
        <p:spPr>
          <a:xfrm>
            <a:off x="684212" y="798481"/>
            <a:ext cx="10745787" cy="5592988"/>
          </a:xfrm>
        </p:spPr>
      </p:pic>
    </p:spTree>
    <p:extLst>
      <p:ext uri="{BB962C8B-B14F-4D97-AF65-F5344CB8AC3E}">
        <p14:creationId xmlns:p14="http://schemas.microsoft.com/office/powerpoint/2010/main" val="139202085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469</TotalTime>
  <Words>748</Words>
  <Application>Microsoft Office PowerPoint</Application>
  <PresentationFormat>Custom</PresentationFormat>
  <Paragraphs>42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Slice</vt:lpstr>
      <vt:lpstr>CentENarians to boomers</vt:lpstr>
      <vt:lpstr>PowerPoint Presentation</vt:lpstr>
      <vt:lpstr>PowerPoint Presentation</vt:lpstr>
      <vt:lpstr>Named by Tom Brokaw who wrote: “It is, I believe, the greatest generation any society has ever produced.” Grew up during the Great Depression Many served in the armed forces during World War II Racial and ethnic minorities of the generation, especially African Americans, endured extreme prejudice and abuse, including shameful institutionalized racism that was the Jim Crow Law and segregation </vt:lpstr>
      <vt:lpstr>PowerPoint Presentation</vt:lpstr>
      <vt:lpstr>PowerPoint Presentation</vt:lpstr>
      <vt:lpstr>PowerPoint Presentation</vt:lpstr>
      <vt:lpstr>Also known as the Post-War Generation, the “Lucky Few” and “The Traditionalists” May have grown up during Great Depression but generally too young to have served in Second World War Most Korean War veterans are Silent Generation members Silent Generation African Americans also grew up during the era of Jim Crow but fought for and achieved significant strides in civil rights during their adulthood </vt:lpstr>
      <vt:lpstr>PowerPoint Presentation</vt:lpstr>
      <vt:lpstr>PowerPoint Presentation</vt:lpstr>
      <vt:lpstr>Came of age during the civil rights movement and desegregation Witnessed Vietnam and corresponding anti-war movement, with many members of this generation having been drafted into the service Ushered in a more permissive and socially liberal culture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Centarians to boomers</dc:title>
  <dc:creator>Victor Miranda</dc:creator>
  <cp:lastModifiedBy>Amy Greenbaum</cp:lastModifiedBy>
  <cp:revision>20</cp:revision>
  <dcterms:created xsi:type="dcterms:W3CDTF">2018-02-06T19:26:55Z</dcterms:created>
  <dcterms:modified xsi:type="dcterms:W3CDTF">2018-05-20T19:01:29Z</dcterms:modified>
</cp:coreProperties>
</file>