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5"/>
  </p:notesMasterIdLst>
  <p:handoutMasterIdLst>
    <p:handoutMasterId r:id="rId56"/>
  </p:handoutMasterIdLst>
  <p:sldIdLst>
    <p:sldId id="518" r:id="rId2"/>
    <p:sldId id="688" r:id="rId3"/>
    <p:sldId id="689" r:id="rId4"/>
    <p:sldId id="690" r:id="rId5"/>
    <p:sldId id="692" r:id="rId6"/>
    <p:sldId id="693" r:id="rId7"/>
    <p:sldId id="694" r:id="rId8"/>
    <p:sldId id="695" r:id="rId9"/>
    <p:sldId id="696" r:id="rId10"/>
    <p:sldId id="698" r:id="rId11"/>
    <p:sldId id="699" r:id="rId12"/>
    <p:sldId id="700" r:id="rId13"/>
    <p:sldId id="701" r:id="rId14"/>
    <p:sldId id="702" r:id="rId15"/>
    <p:sldId id="703" r:id="rId16"/>
    <p:sldId id="704" r:id="rId17"/>
    <p:sldId id="705" r:id="rId18"/>
    <p:sldId id="706" r:id="rId19"/>
    <p:sldId id="707" r:id="rId20"/>
    <p:sldId id="708" r:id="rId21"/>
    <p:sldId id="709" r:id="rId22"/>
    <p:sldId id="710" r:id="rId23"/>
    <p:sldId id="711" r:id="rId24"/>
    <p:sldId id="712" r:id="rId25"/>
    <p:sldId id="713" r:id="rId26"/>
    <p:sldId id="714" r:id="rId27"/>
    <p:sldId id="715" r:id="rId28"/>
    <p:sldId id="716" r:id="rId29"/>
    <p:sldId id="717" r:id="rId30"/>
    <p:sldId id="718" r:id="rId31"/>
    <p:sldId id="719" r:id="rId32"/>
    <p:sldId id="720" r:id="rId33"/>
    <p:sldId id="721" r:id="rId34"/>
    <p:sldId id="722" r:id="rId35"/>
    <p:sldId id="723" r:id="rId36"/>
    <p:sldId id="724" r:id="rId37"/>
    <p:sldId id="725" r:id="rId38"/>
    <p:sldId id="726" r:id="rId39"/>
    <p:sldId id="727" r:id="rId40"/>
    <p:sldId id="728" r:id="rId41"/>
    <p:sldId id="729" r:id="rId42"/>
    <p:sldId id="730" r:id="rId43"/>
    <p:sldId id="731" r:id="rId44"/>
    <p:sldId id="732" r:id="rId45"/>
    <p:sldId id="733" r:id="rId46"/>
    <p:sldId id="734" r:id="rId47"/>
    <p:sldId id="735" r:id="rId48"/>
    <p:sldId id="736" r:id="rId49"/>
    <p:sldId id="737" r:id="rId50"/>
    <p:sldId id="738" r:id="rId51"/>
    <p:sldId id="739" r:id="rId52"/>
    <p:sldId id="740" r:id="rId53"/>
    <p:sldId id="741" r:id="rId54"/>
  </p:sldIdLst>
  <p:sldSz cx="9144000" cy="5143500" type="screen16x9"/>
  <p:notesSz cx="7010400" cy="92964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9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3F3A"/>
    <a:srgbClr val="003F5E"/>
    <a:srgbClr val="8DC6EC"/>
    <a:srgbClr val="003D5E"/>
    <a:srgbClr val="BC4254"/>
    <a:srgbClr val="F47C2A"/>
    <a:srgbClr val="00639A"/>
    <a:srgbClr val="242424"/>
    <a:srgbClr val="000000"/>
    <a:srgbClr val="E8A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6473" autoAdjust="0"/>
  </p:normalViewPr>
  <p:slideViewPr>
    <p:cSldViewPr snapToGrid="0" snapToObjects="1">
      <p:cViewPr>
        <p:scale>
          <a:sx n="124" d="100"/>
          <a:sy n="124" d="100"/>
        </p:scale>
        <p:origin x="-202" y="-5"/>
      </p:cViewPr>
      <p:guideLst>
        <p:guide orient="horz" pos="15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0793B5-E419-4145-B27D-C04C1014E836}" type="datetimeFigureOut">
              <a:rPr lang="en-US" smtClean="0"/>
              <a:t>4/30/2018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E324F43-A6CB-4D2F-B2DE-370C8B285B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41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B5DFB9-43A1-4049-8D54-1AF80CFA2558}" type="datetimeFigureOut">
              <a:rPr lang="en-US" smtClean="0"/>
              <a:t>4/30/2018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0AE93B-F98E-F541-88CD-C231B54DD7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1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7B1E8-D568-4E45-B096-E22104F9686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878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7B1E8-D568-4E45-B096-E22104F9686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783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90"/>
          <a:stretch/>
        </p:blipFill>
        <p:spPr>
          <a:xfrm>
            <a:off x="0" y="0"/>
            <a:ext cx="9144000" cy="5158946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5158946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15000"/>
                </a:schemeClr>
              </a:gs>
              <a:gs pos="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b="4881"/>
          <a:stretch/>
        </p:blipFill>
        <p:spPr>
          <a:xfrm>
            <a:off x="0" y="3453618"/>
            <a:ext cx="9144000" cy="1689882"/>
          </a:xfrm>
          <a:prstGeom prst="rect">
            <a:avLst/>
          </a:prstGeom>
        </p:spPr>
      </p:pic>
      <p:pic>
        <p:nvPicPr>
          <p:cNvPr id="1026" name="Picture 2" descr="Image result for baker tilly logo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3508" y="4362365"/>
            <a:ext cx="1798735" cy="34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720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52876" y="0"/>
            <a:ext cx="4591124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813300" y="0"/>
            <a:ext cx="4102100" cy="51435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867" indent="0">
              <a:buNone/>
              <a:defRPr sz="2400" b="0" i="1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2pPr>
            <a:lvl3pPr marL="685731" indent="0">
              <a:buNone/>
              <a:defRPr sz="2400" b="0" i="1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3pPr>
            <a:lvl4pPr marL="1028596" indent="0">
              <a:buNone/>
              <a:defRPr sz="2400" b="0" i="1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4pPr>
            <a:lvl5pPr marL="1371462" indent="0">
              <a:buNone/>
              <a:defRPr sz="2400" b="0" i="1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52950" cy="51435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037" y="4691795"/>
            <a:ext cx="1371600" cy="264160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29690" y="4847473"/>
            <a:ext cx="286555" cy="13692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62ADF54-17F9-DE44-A4D3-8F833E4F2BCD}" type="slidenum">
              <a:rPr lang="en-US" sz="800" smtClean="0">
                <a:solidFill>
                  <a:srgbClr val="003D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800" dirty="0">
              <a:solidFill>
                <a:srgbClr val="003D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898846" y="4847473"/>
            <a:ext cx="5264149" cy="13692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8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sz="2000">
                <a:solidFill>
                  <a:schemeClr val="accent3"/>
                </a:solidFill>
              </a:defRPr>
            </a:lvl2pPr>
            <a:lvl3pPr algn="r">
              <a:defRPr sz="2000">
                <a:solidFill>
                  <a:schemeClr val="accent3"/>
                </a:solidFill>
              </a:defRPr>
            </a:lvl3pPr>
            <a:lvl4pPr algn="r">
              <a:defRPr sz="2000">
                <a:solidFill>
                  <a:schemeClr val="accent3"/>
                </a:solidFill>
              </a:defRPr>
            </a:lvl4pPr>
            <a:lvl5pPr algn="r"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02563" y="4847473"/>
            <a:ext cx="0" cy="2960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/>
          <p:cNvSpPr>
            <a:spLocks/>
          </p:cNvSpPr>
          <p:nvPr userDrawn="1"/>
        </p:nvSpPr>
        <p:spPr bwMode="auto">
          <a:xfrm>
            <a:off x="-3175" y="0"/>
            <a:ext cx="9144000" cy="1268413"/>
          </a:xfrm>
          <a:custGeom>
            <a:avLst/>
            <a:gdLst>
              <a:gd name="T0" fmla="*/ 0 w 2880"/>
              <a:gd name="T1" fmla="*/ 397 h 397"/>
              <a:gd name="T2" fmla="*/ 2880 w 2880"/>
              <a:gd name="T3" fmla="*/ 27 h 397"/>
              <a:gd name="T4" fmla="*/ 2880 w 2880"/>
              <a:gd name="T5" fmla="*/ 0 h 397"/>
              <a:gd name="T6" fmla="*/ 0 w 2880"/>
              <a:gd name="T7" fmla="*/ 0 h 397"/>
              <a:gd name="T8" fmla="*/ 0 w 2880"/>
              <a:gd name="T9" fmla="*/ 397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0" h="397">
                <a:moveTo>
                  <a:pt x="0" y="397"/>
                </a:moveTo>
                <a:cubicBezTo>
                  <a:pt x="1120" y="395"/>
                  <a:pt x="1749" y="18"/>
                  <a:pt x="2880" y="27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7"/>
                  <a:pt x="0" y="397"/>
                  <a:pt x="0" y="397"/>
                </a:cubicBezTo>
                <a:close/>
              </a:path>
            </a:pathLst>
          </a:custGeom>
          <a:solidFill>
            <a:srgbClr val="63B1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20" y="212461"/>
            <a:ext cx="4641273" cy="344581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454" y="1462368"/>
            <a:ext cx="7412182" cy="2915280"/>
          </a:xfrm>
          <a:prstGeom prst="rect">
            <a:avLst/>
          </a:prstGeom>
        </p:spPr>
        <p:txBody>
          <a:bodyPr lIns="82058" tIns="41029" rIns="82058" bIns="41029"/>
          <a:lstStyle>
            <a:lvl1pPr marL="357581" indent="-357581">
              <a:buClr>
                <a:srgbClr val="71C9F1"/>
              </a:buClr>
              <a:buFont typeface="Tahoma" panose="020B0604030504040204" pitchFamily="34" charset="0"/>
              <a:buChar char="&gt;"/>
              <a:defRPr>
                <a:solidFill>
                  <a:srgbClr val="002138"/>
                </a:solidFill>
              </a:defRPr>
            </a:lvl1pPr>
            <a:lvl2pPr marL="666723" indent="-309144">
              <a:buClr>
                <a:srgbClr val="71C9F1"/>
              </a:buClr>
              <a:buFont typeface="Arial" panose="020B0604020202020204" pitchFamily="34" charset="0"/>
              <a:buChar char="−"/>
              <a:defRPr sz="2200">
                <a:solidFill>
                  <a:srgbClr val="002138"/>
                </a:solidFill>
              </a:defRPr>
            </a:lvl2pPr>
            <a:lvl3pPr marL="927430" indent="-260706">
              <a:buClr>
                <a:srgbClr val="71C9F1"/>
              </a:buClr>
              <a:defRPr sz="2000">
                <a:solidFill>
                  <a:srgbClr val="002138"/>
                </a:solidFill>
              </a:defRPr>
            </a:lvl3pPr>
            <a:lvl4pPr marL="1178163" indent="-250734">
              <a:buClr>
                <a:srgbClr val="71C9F1"/>
              </a:buClr>
              <a:defRPr sz="1600">
                <a:solidFill>
                  <a:srgbClr val="002138"/>
                </a:solidFill>
              </a:defRPr>
            </a:lvl4pPr>
            <a:lvl5pPr marL="1380460" indent="-202296">
              <a:buClr>
                <a:srgbClr val="71C9F1"/>
              </a:buClr>
              <a:defRPr sz="1300">
                <a:solidFill>
                  <a:srgbClr val="002138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032691" y="4811214"/>
            <a:ext cx="900545" cy="221359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DCB4B51-05BF-4D5B-82C1-40F200999DA8}" type="slidenum">
              <a:rPr lang="en-US" sz="900" b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79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037" y="4691795"/>
            <a:ext cx="1371600" cy="2641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54469"/>
          </a:xfrm>
        </p:spPr>
        <p:txBody>
          <a:bodyPr lIns="0" tIns="0" rIns="0" bIns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429690" y="4847473"/>
            <a:ext cx="286555" cy="13692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62ADF54-17F9-DE44-A4D3-8F833E4F2BCD}" type="slidenum">
              <a:rPr lang="en-US" sz="75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7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98846" y="4847473"/>
            <a:ext cx="5264149" cy="13692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75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sz="2000">
                <a:solidFill>
                  <a:schemeClr val="accent3"/>
                </a:solidFill>
              </a:defRPr>
            </a:lvl2pPr>
            <a:lvl3pPr algn="r">
              <a:defRPr sz="2000">
                <a:solidFill>
                  <a:schemeClr val="accent3"/>
                </a:solidFill>
              </a:defRPr>
            </a:lvl3pPr>
            <a:lvl4pPr algn="r">
              <a:defRPr sz="2000">
                <a:solidFill>
                  <a:schemeClr val="accent3"/>
                </a:solidFill>
              </a:defRPr>
            </a:lvl4pPr>
            <a:lvl5pPr algn="r"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02563" y="4847473"/>
            <a:ext cx="0" cy="29602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11669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54469"/>
          </a:xfrm>
        </p:spPr>
        <p:txBody>
          <a:bodyPr lIns="0" tIns="0" rIns="0" bIns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3098"/>
            <a:ext cx="7886700" cy="3391963"/>
          </a:xfrm>
        </p:spPr>
        <p:txBody>
          <a:bodyPr lIns="0" tIns="0" rIns="0" bIns="0">
            <a:normAutofit/>
          </a:bodyPr>
          <a:lstStyle>
            <a:lvl1pPr marL="284163" indent="-284163">
              <a:buClr>
                <a:srgbClr val="00B0F0"/>
              </a:buClr>
              <a:buFont typeface="Arial" panose="020B0604020202020204" pitchFamily="34" charset="0"/>
              <a:buChar char="&gt;"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630238" indent="-227013">
              <a:buClr>
                <a:srgbClr val="00B0F0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-228600">
              <a:buClr>
                <a:srgbClr val="00B0F0"/>
              </a:buClr>
              <a:buFont typeface="Arial" panose="020B0604020202020204" pitchFamily="34" charset="0"/>
              <a:buChar char="-"/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rgbClr val="00B0F0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rgbClr val="00B0F0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6754" y="4691795"/>
            <a:ext cx="1371600" cy="264160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429690" y="4847473"/>
            <a:ext cx="286555" cy="13692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62ADF54-17F9-DE44-A4D3-8F833E4F2BCD}" type="slidenum">
              <a:rPr 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98846" y="4847473"/>
            <a:ext cx="5264149" cy="13692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8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sz="2000">
                <a:solidFill>
                  <a:schemeClr val="accent3"/>
                </a:solidFill>
              </a:defRPr>
            </a:lvl2pPr>
            <a:lvl3pPr algn="r">
              <a:defRPr sz="2000">
                <a:solidFill>
                  <a:schemeClr val="accent3"/>
                </a:solidFill>
              </a:defRPr>
            </a:lvl3pPr>
            <a:lvl4pPr algn="r">
              <a:defRPr sz="2000">
                <a:solidFill>
                  <a:schemeClr val="accent3"/>
                </a:solidFill>
              </a:defRPr>
            </a:lvl4pPr>
            <a:lvl5pPr algn="r"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802563" y="4847473"/>
            <a:ext cx="0" cy="2960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6754" y="4691795"/>
            <a:ext cx="1371600" cy="264160"/>
          </a:xfrm>
          <a:prstGeom prst="rect">
            <a:avLst/>
          </a:prstGeom>
        </p:spPr>
      </p:pic>
      <p:sp>
        <p:nvSpPr>
          <p:cNvPr id="11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59629" y="0"/>
            <a:ext cx="4575996" cy="51435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29690" y="4847473"/>
            <a:ext cx="286555" cy="13692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62ADF54-17F9-DE44-A4D3-8F833E4F2BCD}" type="slidenum">
              <a:rPr lang="en-US" sz="800" smtClean="0">
                <a:solidFill>
                  <a:srgbClr val="003D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800" dirty="0">
              <a:solidFill>
                <a:srgbClr val="003D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98846" y="4847473"/>
            <a:ext cx="5264149" cy="13692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8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sz="2000">
                <a:solidFill>
                  <a:schemeClr val="accent3"/>
                </a:solidFill>
              </a:defRPr>
            </a:lvl2pPr>
            <a:lvl3pPr algn="r">
              <a:defRPr sz="2000">
                <a:solidFill>
                  <a:schemeClr val="accent3"/>
                </a:solidFill>
              </a:defRPr>
            </a:lvl3pPr>
            <a:lvl4pPr algn="r">
              <a:defRPr sz="2000">
                <a:solidFill>
                  <a:schemeClr val="accent3"/>
                </a:solidFill>
              </a:defRPr>
            </a:lvl4pPr>
            <a:lvl5pPr algn="r"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02563" y="4847473"/>
            <a:ext cx="0" cy="2960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0503" y="107040"/>
            <a:ext cx="4268487" cy="994172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30503" y="1202412"/>
            <a:ext cx="4268487" cy="3447707"/>
          </a:xfrm>
        </p:spPr>
        <p:txBody>
          <a:bodyPr>
            <a:normAutofit/>
          </a:bodyPr>
          <a:lstStyle>
            <a:lvl1pPr marL="227013" indent="-227013">
              <a:buClr>
                <a:srgbClr val="00B0F0"/>
              </a:buClr>
              <a:buFont typeface="Arial" panose="020B0604020202020204" pitchFamily="34" charset="0"/>
              <a:buChar char="&gt;"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rgbClr val="00B0F0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rgbClr val="00B0F0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rgbClr val="00B0F0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rgbClr val="00B0F0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30504" y="1059536"/>
            <a:ext cx="44291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82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4" y="107040"/>
            <a:ext cx="4268487" cy="994172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74" y="1202412"/>
            <a:ext cx="4268487" cy="3447707"/>
          </a:xfrm>
        </p:spPr>
        <p:txBody>
          <a:bodyPr>
            <a:normAutofit/>
          </a:bodyPr>
          <a:lstStyle>
            <a:lvl1pPr marL="227013" indent="-227013">
              <a:buClr>
                <a:srgbClr val="00B0F0"/>
              </a:buClr>
              <a:buFont typeface="Arial" panose="020B0604020202020204" pitchFamily="34" charset="0"/>
              <a:buChar char="&gt;"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rgbClr val="00B0F0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rgbClr val="00B0F0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rgbClr val="00B0F0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rgbClr val="00B0F0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714875" y="1059536"/>
            <a:ext cx="44291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52950" cy="51435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6754" y="4691795"/>
            <a:ext cx="1371600" cy="264160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429690" y="4847473"/>
            <a:ext cx="286555" cy="13692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62ADF54-17F9-DE44-A4D3-8F833E4F2BCD}" type="slidenum">
              <a:rPr lang="en-US" sz="800" smtClean="0">
                <a:solidFill>
                  <a:srgbClr val="003D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800" dirty="0">
              <a:solidFill>
                <a:srgbClr val="003D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98846" y="4847473"/>
            <a:ext cx="5264149" cy="13692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8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sz="2000">
                <a:solidFill>
                  <a:schemeClr val="accent3"/>
                </a:solidFill>
              </a:defRPr>
            </a:lvl2pPr>
            <a:lvl3pPr algn="r">
              <a:defRPr sz="2000">
                <a:solidFill>
                  <a:schemeClr val="accent3"/>
                </a:solidFill>
              </a:defRPr>
            </a:lvl3pPr>
            <a:lvl4pPr algn="r">
              <a:defRPr sz="2000">
                <a:solidFill>
                  <a:schemeClr val="accent3"/>
                </a:solidFill>
              </a:defRPr>
            </a:lvl4pPr>
            <a:lvl5pPr algn="r"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02563" y="4847473"/>
            <a:ext cx="0" cy="2960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1998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34778" y="0"/>
            <a:ext cx="4114800" cy="51435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867" indent="0">
              <a:buNone/>
              <a:defRPr sz="2400" b="0" i="1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2pPr>
            <a:lvl3pPr marL="685731" indent="0">
              <a:buNone/>
              <a:defRPr sz="2400" b="0" i="1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3pPr>
            <a:lvl4pPr marL="1028596" indent="0">
              <a:buNone/>
              <a:defRPr sz="2400" b="0" i="1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4pPr>
            <a:lvl5pPr marL="1371462" indent="0">
              <a:buNone/>
              <a:defRPr sz="2400" b="0" i="1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429690" y="4847473"/>
            <a:ext cx="286555" cy="13692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62ADF54-17F9-DE44-A4D3-8F833E4F2BCD}" type="slidenum">
              <a:rPr 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898846" y="4847473"/>
            <a:ext cx="5264149" cy="13692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80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sz="2000">
                <a:solidFill>
                  <a:schemeClr val="accent3"/>
                </a:solidFill>
              </a:defRPr>
            </a:lvl2pPr>
            <a:lvl3pPr algn="r">
              <a:defRPr sz="2000">
                <a:solidFill>
                  <a:schemeClr val="accent3"/>
                </a:solidFill>
              </a:defRPr>
            </a:lvl3pPr>
            <a:lvl4pPr algn="r">
              <a:defRPr sz="2000">
                <a:solidFill>
                  <a:schemeClr val="accent3"/>
                </a:solidFill>
              </a:defRPr>
            </a:lvl4pPr>
            <a:lvl5pPr algn="r"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02563" y="4847473"/>
            <a:ext cx="0" cy="29602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14874" y="107040"/>
            <a:ext cx="4268487" cy="994172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714874" y="1202412"/>
            <a:ext cx="4268487" cy="3447707"/>
          </a:xfrm>
        </p:spPr>
        <p:txBody>
          <a:bodyPr>
            <a:normAutofit/>
          </a:bodyPr>
          <a:lstStyle>
            <a:lvl1pPr marL="227013" indent="-227013">
              <a:buClr>
                <a:srgbClr val="00B0F0"/>
              </a:buClr>
              <a:buFont typeface="Arial" panose="020B0604020202020204" pitchFamily="34" charset="0"/>
              <a:buChar char="&gt;"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rgbClr val="00B0F0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rgbClr val="00B0F0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rgbClr val="00B0F0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rgbClr val="00B0F0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4875" y="1059536"/>
            <a:ext cx="44291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6754" y="4691795"/>
            <a:ext cx="1371600" cy="264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2" y="0"/>
            <a:ext cx="4571998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843849" y="0"/>
            <a:ext cx="4034481" cy="51435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867" indent="0">
              <a:buNone/>
              <a:defRPr sz="2400" b="0" i="1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2pPr>
            <a:lvl3pPr marL="685731" indent="0">
              <a:buNone/>
              <a:defRPr sz="2400" b="0" i="1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3pPr>
            <a:lvl4pPr marL="1028596" indent="0">
              <a:buNone/>
              <a:defRPr sz="2400" b="0" i="1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4pPr>
            <a:lvl5pPr marL="1371462" indent="0">
              <a:buNone/>
              <a:defRPr sz="2400" b="0" i="1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037" y="4691795"/>
            <a:ext cx="1371600" cy="264160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429690" y="4847473"/>
            <a:ext cx="286555" cy="13692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62ADF54-17F9-DE44-A4D3-8F833E4F2BCD}" type="slidenum">
              <a:rPr lang="en-US" sz="800" smtClean="0">
                <a:solidFill>
                  <a:srgbClr val="003D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800" dirty="0">
              <a:solidFill>
                <a:srgbClr val="003D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898846" y="4847473"/>
            <a:ext cx="5264149" cy="13692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8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sz="2000">
                <a:solidFill>
                  <a:schemeClr val="accent3"/>
                </a:solidFill>
              </a:defRPr>
            </a:lvl2pPr>
            <a:lvl3pPr algn="r">
              <a:defRPr sz="2000">
                <a:solidFill>
                  <a:schemeClr val="accent3"/>
                </a:solidFill>
              </a:defRPr>
            </a:lvl3pPr>
            <a:lvl4pPr algn="r">
              <a:defRPr sz="2000">
                <a:solidFill>
                  <a:schemeClr val="accent3"/>
                </a:solidFill>
              </a:defRPr>
            </a:lvl4pPr>
            <a:lvl5pPr algn="r"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02563" y="4847473"/>
            <a:ext cx="0" cy="2960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30503" y="107040"/>
            <a:ext cx="4268487" cy="994172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30503" y="1202412"/>
            <a:ext cx="4268487" cy="3447707"/>
          </a:xfrm>
        </p:spPr>
        <p:txBody>
          <a:bodyPr>
            <a:normAutofit/>
          </a:bodyPr>
          <a:lstStyle>
            <a:lvl1pPr marL="227013" indent="-227013">
              <a:buClr>
                <a:srgbClr val="00B0F0"/>
              </a:buClr>
              <a:buFont typeface="Arial" panose="020B0604020202020204" pitchFamily="34" charset="0"/>
              <a:buChar char="&gt;"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rgbClr val="00B0F0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rgbClr val="00B0F0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rgbClr val="00B0F0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rgbClr val="00B0F0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30504" y="1059536"/>
            <a:ext cx="44291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035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1998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41300" y="0"/>
            <a:ext cx="4030662" cy="51435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867" indent="0">
              <a:buNone/>
              <a:defRPr sz="2400" b="0" i="1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2pPr>
            <a:lvl3pPr marL="685731" indent="0">
              <a:buNone/>
              <a:defRPr sz="2400" b="0" i="1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3pPr>
            <a:lvl4pPr marL="1028596" indent="0">
              <a:buNone/>
              <a:defRPr sz="2400" b="0" i="1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4pPr>
            <a:lvl5pPr marL="1371462" indent="0">
              <a:buNone/>
              <a:defRPr sz="2400" b="0" i="1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875" y="4484599"/>
            <a:ext cx="1974772" cy="380327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71998" y="0"/>
            <a:ext cx="4572002" cy="51435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429690" y="4847473"/>
            <a:ext cx="286555" cy="13692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62ADF54-17F9-DE44-A4D3-8F833E4F2BCD}" type="slidenum">
              <a:rPr 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2" hasCustomPrompt="1"/>
          </p:nvPr>
        </p:nvSpPr>
        <p:spPr>
          <a:xfrm>
            <a:off x="898846" y="4847473"/>
            <a:ext cx="5264149" cy="13692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80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sz="2000">
                <a:solidFill>
                  <a:schemeClr val="accent3"/>
                </a:solidFill>
              </a:defRPr>
            </a:lvl2pPr>
            <a:lvl3pPr algn="r">
              <a:defRPr sz="2000">
                <a:solidFill>
                  <a:schemeClr val="accent3"/>
                </a:solidFill>
              </a:defRPr>
            </a:lvl3pPr>
            <a:lvl4pPr algn="r">
              <a:defRPr sz="2000">
                <a:solidFill>
                  <a:schemeClr val="accent3"/>
                </a:solidFill>
              </a:defRPr>
            </a:lvl4pPr>
            <a:lvl5pPr algn="r"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02563" y="4847473"/>
            <a:ext cx="0" cy="29602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6754" y="4691795"/>
            <a:ext cx="1371600" cy="264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19D292-4E06-AE40-81E0-9E4BEEABADA6}" type="datetimeFigureOut">
              <a:rPr lang="en-US" smtClean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A547D1-3207-C944-9963-3A106973A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8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713" r:id="rId2"/>
    <p:sldLayoutId id="2147483763" r:id="rId3"/>
    <p:sldLayoutId id="2147483695" r:id="rId4"/>
    <p:sldLayoutId id="2147483928" r:id="rId5"/>
    <p:sldLayoutId id="2147483719" r:id="rId6"/>
    <p:sldLayoutId id="2147483718" r:id="rId7"/>
    <p:sldLayoutId id="2147483929" r:id="rId8"/>
    <p:sldLayoutId id="2147483720" r:id="rId9"/>
    <p:sldLayoutId id="2147483721" r:id="rId10"/>
    <p:sldLayoutId id="2147483930" r:id="rId11"/>
  </p:sldLayoutIdLst>
  <p:timing>
    <p:tnLst>
      <p:par>
        <p:cTn id="1" dur="indefinite" restart="never" nodeType="tmRoot"/>
      </p:par>
    </p:tnLst>
  </p:timing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300" b="0" i="0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171434" indent="-171434" algn="l" defTabSz="685732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bg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14301" indent="-171434" algn="l" defTabSz="685732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bg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bg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200030" indent="-171434" algn="l" defTabSz="685732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bg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bg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cms.gov/Medicare/Provider-Enrollment-and-Certification/GuidanceforLawsAndRegulations/Nursing-Homes.html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2739" y="290611"/>
            <a:ext cx="53442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MEDICAL RECORD DOCUMENTATION IN SUPPORT OF THE CRITICAL ELEMENT PATHWAYS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LeadingAge New Jersey Annual Meeting &amp; Expo</a:t>
            </a:r>
            <a:endParaRPr lang="en-US" sz="1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June 6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2018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27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CMS LTCSP: Critical Element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Critical Element Pathways available at:</a:t>
            </a:r>
          </a:p>
          <a:p>
            <a:pPr marL="365760" lvl="1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www.cms.gov/Medicare/Provider-Enrollment-and-     Certification/GuidanceforLawsAndRegulations/Nursing-     Homes.htmll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Revised December 2017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5205" r="25780"/>
          <a:stretch/>
        </p:blipFill>
        <p:spPr>
          <a:xfrm>
            <a:off x="4572000" y="0"/>
            <a:ext cx="4557932" cy="51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CMS LTCSP: Critical Element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Medical record documentation includes:</a:t>
            </a:r>
          </a:p>
          <a:p>
            <a:pPr lvl="1"/>
            <a:r>
              <a:rPr lang="en-US" dirty="0" smtClean="0"/>
              <a:t>All portions of the medical record: all disciplines, diagnostic reports, assessments, progress notes, physician orders, etc.</a:t>
            </a:r>
          </a:p>
          <a:p>
            <a:pPr lvl="1"/>
            <a:r>
              <a:rPr lang="en-US" dirty="0" smtClean="0"/>
              <a:t>Care plans</a:t>
            </a:r>
          </a:p>
          <a:p>
            <a:pPr lvl="1"/>
            <a:r>
              <a:rPr lang="en-US" dirty="0" smtClean="0"/>
              <a:t>Restorative nursing documentation</a:t>
            </a:r>
          </a:p>
          <a:p>
            <a:pPr lvl="1"/>
            <a:r>
              <a:rPr lang="en-US" dirty="0" smtClean="0"/>
              <a:t>Bathing and toileting schedules and documentation</a:t>
            </a:r>
          </a:p>
          <a:p>
            <a:pPr lvl="1"/>
            <a:r>
              <a:rPr lang="en-US" dirty="0" smtClean="0"/>
              <a:t>Behavior monitoring records </a:t>
            </a:r>
          </a:p>
          <a:p>
            <a:pPr lvl="1"/>
            <a:r>
              <a:rPr lang="en-US" dirty="0" smtClean="0"/>
              <a:t>MDS assessments</a:t>
            </a:r>
          </a:p>
          <a:p>
            <a:r>
              <a:rPr lang="en-US" dirty="0" smtClean="0"/>
              <a:t>If an area is of concern for the surveyors and there is not a critical element pathway, it will be evaluated anyway.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2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LTCSP: Critical Element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3098"/>
            <a:ext cx="5054698" cy="3391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Where to begin with medical record documentation</a:t>
            </a:r>
          </a:p>
          <a:p>
            <a:r>
              <a:rPr lang="en-US" dirty="0" smtClean="0"/>
              <a:t>Evaluate previous medical record documentation deficiencies, recommendations or concerns from 2567</a:t>
            </a:r>
          </a:p>
          <a:p>
            <a:r>
              <a:rPr lang="en-US" dirty="0" smtClean="0"/>
              <a:t>Review medical record documentation deficiencies being cited in facilities in your  area</a:t>
            </a:r>
          </a:p>
          <a:p>
            <a:r>
              <a:rPr lang="en-US" dirty="0" smtClean="0"/>
              <a:t>Review medical record documentation deficiencies being cited in the state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" t="163" r="7240" b="-163"/>
          <a:stretch/>
        </p:blipFill>
        <p:spPr>
          <a:xfrm>
            <a:off x="5992240" y="1279879"/>
            <a:ext cx="2892133" cy="250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68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CMS LTCSP: Critical Element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addition to addressing the critical element pathways</a:t>
            </a:r>
            <a:r>
              <a:rPr lang="en-US" dirty="0"/>
              <a:t>,</a:t>
            </a:r>
            <a:endParaRPr lang="en-US" dirty="0" smtClean="0"/>
          </a:p>
          <a:p>
            <a:r>
              <a:rPr lang="en-US" dirty="0" smtClean="0">
                <a:solidFill>
                  <a:srgbClr val="433F3A"/>
                </a:solidFill>
              </a:rPr>
              <a:t>Evaluate the federal regulatory requirements (F tags)</a:t>
            </a:r>
          </a:p>
          <a:p>
            <a:pPr lvl="1"/>
            <a:r>
              <a:rPr lang="en-US" dirty="0" smtClean="0">
                <a:solidFill>
                  <a:srgbClr val="433F3A"/>
                </a:solidFill>
              </a:rPr>
              <a:t>Regulation intent</a:t>
            </a:r>
          </a:p>
          <a:p>
            <a:pPr lvl="1"/>
            <a:r>
              <a:rPr lang="en-US" dirty="0" smtClean="0">
                <a:solidFill>
                  <a:srgbClr val="433F3A"/>
                </a:solidFill>
              </a:rPr>
              <a:t>Definitions in the regulation</a:t>
            </a:r>
          </a:p>
          <a:p>
            <a:pPr lvl="1"/>
            <a:r>
              <a:rPr lang="en-US" dirty="0" smtClean="0">
                <a:solidFill>
                  <a:srgbClr val="433F3A"/>
                </a:solidFill>
              </a:rPr>
              <a:t>Interpretive guidance for the regulation</a:t>
            </a:r>
          </a:p>
          <a:p>
            <a:pPr lvl="1"/>
            <a:r>
              <a:rPr lang="en-US" dirty="0" smtClean="0">
                <a:solidFill>
                  <a:srgbClr val="433F3A"/>
                </a:solidFill>
              </a:rPr>
              <a:t>Investigative summary and probes</a:t>
            </a:r>
          </a:p>
          <a:p>
            <a:pPr lvl="1"/>
            <a:r>
              <a:rPr lang="en-US" dirty="0" smtClean="0">
                <a:solidFill>
                  <a:srgbClr val="433F3A"/>
                </a:solidFill>
              </a:rPr>
              <a:t>Key elements of noncompliance (new section added to some </a:t>
            </a:r>
            <a:br>
              <a:rPr lang="en-US" dirty="0" smtClean="0">
                <a:solidFill>
                  <a:srgbClr val="433F3A"/>
                </a:solidFill>
              </a:rPr>
            </a:br>
            <a:r>
              <a:rPr lang="en-US" dirty="0" smtClean="0">
                <a:solidFill>
                  <a:srgbClr val="433F3A"/>
                </a:solidFill>
              </a:rPr>
              <a:t>F tags)</a:t>
            </a:r>
          </a:p>
          <a:p>
            <a:pPr lvl="1"/>
            <a:r>
              <a:rPr lang="en-US" dirty="0" smtClean="0">
                <a:solidFill>
                  <a:srgbClr val="433F3A"/>
                </a:solidFill>
              </a:rPr>
              <a:t>Potential tags for additional investigation </a:t>
            </a:r>
            <a:endParaRPr lang="en-US" dirty="0">
              <a:solidFill>
                <a:srgbClr val="433F3A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06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LTCSP: Critical Element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Sufficient and competent </a:t>
            </a:r>
            <a:r>
              <a:rPr lang="en-US" dirty="0"/>
              <a:t>n</a:t>
            </a:r>
            <a:r>
              <a:rPr lang="en-US" dirty="0" smtClean="0"/>
              <a:t>urse </a:t>
            </a:r>
            <a:r>
              <a:rPr lang="en-US" dirty="0"/>
              <a:t>s</a:t>
            </a:r>
            <a:r>
              <a:rPr lang="en-US" dirty="0" smtClean="0"/>
              <a:t>taffing</a:t>
            </a:r>
          </a:p>
          <a:p>
            <a:r>
              <a:rPr lang="en-US" dirty="0" smtClean="0"/>
              <a:t>Facility assessment correlating to the actual staffing levels</a:t>
            </a:r>
          </a:p>
          <a:p>
            <a:r>
              <a:rPr lang="en-US" dirty="0" smtClean="0"/>
              <a:t>Addressing changes in resident condition to prevent/avoid negative outcomes or harm</a:t>
            </a:r>
          </a:p>
          <a:p>
            <a:r>
              <a:rPr lang="en-US" dirty="0" smtClean="0"/>
              <a:t>Addressing actual negative outcomes using standard of practice/care and adhering to policies/procedures/protocols</a:t>
            </a:r>
          </a:p>
          <a:p>
            <a:r>
              <a:rPr lang="en-US" dirty="0" smtClean="0"/>
              <a:t>Focus on hospitalizations and determination if they could have been avoided by earlier recognition of condition changes </a:t>
            </a:r>
          </a:p>
          <a:p>
            <a:r>
              <a:rPr lang="en-US" dirty="0" smtClean="0"/>
              <a:t>Evaluation of the need for position change alarms and included in care plan </a:t>
            </a:r>
          </a:p>
          <a:p>
            <a:r>
              <a:rPr lang="en-US" dirty="0" smtClean="0"/>
              <a:t>Evaluation of devices used to ensure they are not restraints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969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CMS LTCSP: Critical Element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Sufficient and </a:t>
            </a:r>
            <a:r>
              <a:rPr lang="en-US" dirty="0" smtClean="0"/>
              <a:t>competent </a:t>
            </a:r>
            <a:r>
              <a:rPr lang="en-US" dirty="0"/>
              <a:t>n</a:t>
            </a:r>
            <a:r>
              <a:rPr lang="en-US" dirty="0" smtClean="0"/>
              <a:t>urse </a:t>
            </a:r>
            <a:r>
              <a:rPr lang="en-US" dirty="0"/>
              <a:t>s</a:t>
            </a:r>
            <a:r>
              <a:rPr lang="en-US" dirty="0" smtClean="0"/>
              <a:t>taffing</a:t>
            </a:r>
            <a:endParaRPr lang="en-US" dirty="0"/>
          </a:p>
          <a:p>
            <a:r>
              <a:rPr lang="en-US" sz="2000" dirty="0" smtClean="0"/>
              <a:t>Addressing pain management and behavioral changes with care planning</a:t>
            </a:r>
          </a:p>
          <a:p>
            <a:r>
              <a:rPr lang="en-US" sz="2000" dirty="0" smtClean="0"/>
              <a:t>Care plan for residents who prefer to eat in their rooms and who prefer to have medications administered with meals</a:t>
            </a:r>
          </a:p>
          <a:p>
            <a:r>
              <a:rPr lang="en-US" sz="2000" dirty="0" smtClean="0"/>
              <a:t>Addressing resident preferences in the care plan for waking, bathing and going to sleep as well as preferred name</a:t>
            </a:r>
          </a:p>
          <a:p>
            <a:r>
              <a:rPr lang="en-US" sz="2000" dirty="0" smtClean="0"/>
              <a:t>Competency evaluations and documented education</a:t>
            </a:r>
          </a:p>
          <a:p>
            <a:r>
              <a:rPr lang="en-US" sz="2000" dirty="0" smtClean="0"/>
              <a:t>Routine communication of resident care needs and changes to caregivers</a:t>
            </a:r>
          </a:p>
          <a:p>
            <a:r>
              <a:rPr lang="en-US" sz="2000" dirty="0" smtClean="0"/>
              <a:t>Addressing specific items associated with the resident diagnoses/condition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37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CMS LTCSP: Critical Element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QAA and QAPI (F865, F867 and F868)</a:t>
            </a:r>
          </a:p>
          <a:p>
            <a:r>
              <a:rPr lang="en-US" dirty="0" smtClean="0"/>
              <a:t>Documentation includes the written QAPI plan (F865) (which is not in the medical record) and potentially the minutes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lans of action are identified, developed and implemented to correct identified quality deficiencies (F867)?</a:t>
            </a:r>
          </a:p>
          <a:p>
            <a:pPr lvl="1"/>
            <a:r>
              <a:rPr lang="en-US" dirty="0" smtClean="0"/>
              <a:t>QAPI committee demonstrates “good faith attempts” to identify and correct quality deficiencies</a:t>
            </a:r>
          </a:p>
          <a:p>
            <a:pPr lvl="2"/>
            <a:r>
              <a:rPr lang="en-US" dirty="0" smtClean="0"/>
              <a:t>Systematically investigates and analyzes concerns and adverse events</a:t>
            </a:r>
          </a:p>
          <a:p>
            <a:pPr lvl="2"/>
            <a:r>
              <a:rPr lang="en-US" dirty="0" smtClean="0"/>
              <a:t>Identifies deviations from standards</a:t>
            </a:r>
          </a:p>
          <a:p>
            <a:pPr lvl="2"/>
            <a:r>
              <a:rPr lang="en-US" dirty="0" smtClean="0"/>
              <a:t>Addresses with corrective action and monitors for effectiveness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84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CMS LTCSP: Critical Element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Freedom from neglect </a:t>
            </a:r>
          </a:p>
          <a:p>
            <a:r>
              <a:rPr lang="en-US" sz="2000" dirty="0" smtClean="0"/>
              <a:t>Documentation reveals that standards of care/practice are followed in daily resident care</a:t>
            </a:r>
          </a:p>
          <a:p>
            <a:r>
              <a:rPr lang="en-US" sz="2000" dirty="0" smtClean="0"/>
              <a:t>Facility policies, procedures and protocols are noted in documented resident care</a:t>
            </a:r>
          </a:p>
          <a:p>
            <a:r>
              <a:rPr lang="en-US" sz="2000" dirty="0" smtClean="0"/>
              <a:t>Is resident care documentation evaluated to ensure that missing documentation does not reveal missed care?</a:t>
            </a:r>
          </a:p>
          <a:p>
            <a:r>
              <a:rPr lang="en-US" sz="2000" dirty="0" smtClean="0"/>
              <a:t>Does medical record documentation of resident care correlate to the care plan/plan of care for the resident?</a:t>
            </a:r>
          </a:p>
          <a:p>
            <a:r>
              <a:rPr lang="en-US" sz="2000" dirty="0" smtClean="0"/>
              <a:t>Documentation verbiage   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541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CMS LTCSP: Critical Element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Freedom from abuse</a:t>
            </a:r>
          </a:p>
          <a:p>
            <a:r>
              <a:rPr lang="en-US" sz="2000" dirty="0" smtClean="0"/>
              <a:t>Documentation </a:t>
            </a:r>
            <a:r>
              <a:rPr lang="en-US" sz="2000" dirty="0"/>
              <a:t>reveals that standards of care/practice are followed in daily resident care</a:t>
            </a:r>
          </a:p>
          <a:p>
            <a:r>
              <a:rPr lang="en-US" sz="2000" dirty="0"/>
              <a:t>Facility policies, procedures and protocols are noted in documented resident </a:t>
            </a:r>
            <a:r>
              <a:rPr lang="en-US" sz="2000" dirty="0" smtClean="0"/>
              <a:t>care</a:t>
            </a:r>
          </a:p>
          <a:p>
            <a:r>
              <a:rPr lang="en-US" sz="2000" dirty="0" smtClean="0"/>
              <a:t>Residents do not appear with injuries that have not been addressed in the medical record</a:t>
            </a:r>
          </a:p>
          <a:p>
            <a:r>
              <a:rPr lang="en-US" sz="2000" dirty="0" smtClean="0"/>
              <a:t>Event reports correlate to medical record documentation of injuries </a:t>
            </a:r>
          </a:p>
          <a:p>
            <a:r>
              <a:rPr lang="en-US" sz="2000" dirty="0" smtClean="0"/>
              <a:t>Resident physical injuries documented include description of injury and resident statement of how injury occurred</a:t>
            </a:r>
          </a:p>
          <a:p>
            <a:r>
              <a:rPr lang="en-US" sz="2000" dirty="0" smtClean="0"/>
              <a:t>Behavior and pain documentation before and after the physical injuries </a:t>
            </a:r>
            <a:endParaRPr lang="en-US" sz="2000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50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CMS LTCSP: Critical Element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3098"/>
            <a:ext cx="5462661" cy="3391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Freedom from abuse</a:t>
            </a:r>
          </a:p>
          <a:p>
            <a:r>
              <a:rPr lang="en-US" dirty="0" smtClean="0"/>
              <a:t>Significant changes in resident behavior/pain/status among caregivers noted in documentation</a:t>
            </a:r>
          </a:p>
          <a:p>
            <a:r>
              <a:rPr lang="en-US" dirty="0" smtClean="0"/>
              <a:t>Documentation verbiage</a:t>
            </a:r>
          </a:p>
          <a:p>
            <a:r>
              <a:rPr lang="en-US" dirty="0" smtClean="0"/>
              <a:t>Medication administration – especially pain and sedatives</a:t>
            </a:r>
          </a:p>
          <a:p>
            <a:r>
              <a:rPr lang="en-US" dirty="0" smtClean="0"/>
              <a:t>Notification of attending physician and representative of physical injuries</a:t>
            </a:r>
          </a:p>
          <a:p>
            <a:r>
              <a:rPr lang="en-US" dirty="0" smtClean="0"/>
              <a:t>Monitoring and addressing changes in condition 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" t="247" r="45260" b="-247"/>
          <a:stretch/>
        </p:blipFill>
        <p:spPr>
          <a:xfrm>
            <a:off x="6234286" y="1243097"/>
            <a:ext cx="2705731" cy="305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1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519" y="1243013"/>
            <a:ext cx="1662081" cy="2160710"/>
          </a:xfrm>
        </p:spPr>
      </p:pic>
      <p:sp>
        <p:nvSpPr>
          <p:cNvPr id="3" name="Text Placeholder 2"/>
          <p:cNvSpPr>
            <a:spLocks noGrp="1"/>
          </p:cNvSpPr>
          <p:nvPr>
            <p:ph idx="4294967295"/>
          </p:nvPr>
        </p:nvSpPr>
        <p:spPr>
          <a:xfrm>
            <a:off x="787791" y="1243013"/>
            <a:ext cx="7886700" cy="33924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Your presenter today is: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Sophie </a:t>
            </a:r>
            <a:r>
              <a:rPr lang="en-US" b="1" dirty="0">
                <a:solidFill>
                  <a:schemeClr val="bg1"/>
                </a:solidFill>
              </a:rPr>
              <a:t>A. Campbell, </a:t>
            </a:r>
            <a:r>
              <a:rPr lang="en-US" b="1" dirty="0" smtClean="0">
                <a:solidFill>
                  <a:schemeClr val="bg1"/>
                </a:solidFill>
              </a:rPr>
              <a:t>MSN</a:t>
            </a:r>
            <a:r>
              <a:rPr lang="en-US" b="1" dirty="0">
                <a:solidFill>
                  <a:schemeClr val="bg1"/>
                </a:solidFill>
              </a:rPr>
              <a:t>, RN, CRRN,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RAC-CT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CNDLTC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Director, Clinical Advisory Services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Baker Tilly Virchow Krause, LLP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u="sng" dirty="0">
                <a:solidFill>
                  <a:schemeClr val="bg1"/>
                </a:solidFill>
              </a:rPr>
              <a:t>sophie.campbell@bakertilly.com</a:t>
            </a:r>
          </a:p>
        </p:txBody>
      </p:sp>
    </p:spTree>
    <p:extLst>
      <p:ext uri="{BB962C8B-B14F-4D97-AF65-F5344CB8AC3E}">
        <p14:creationId xmlns:p14="http://schemas.microsoft.com/office/powerpoint/2010/main" val="213138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CMS LTCSP: Critical Element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Hospitalization</a:t>
            </a:r>
          </a:p>
          <a:p>
            <a:r>
              <a:rPr lang="en-US" sz="2000" dirty="0" smtClean="0"/>
              <a:t>MDS coding and support documentation for resident status and changes between assessments</a:t>
            </a:r>
          </a:p>
          <a:p>
            <a:r>
              <a:rPr lang="en-US" sz="2000" dirty="0" smtClean="0"/>
              <a:t>Care plan addressing signs and symptoms to monitor demonstrating exacerbation of medical conditions </a:t>
            </a:r>
          </a:p>
          <a:p>
            <a:r>
              <a:rPr lang="en-US" sz="2000" dirty="0" smtClean="0"/>
              <a:t>Physician’s orders for treatment related to changes in condition that may have prevented hospitalization</a:t>
            </a:r>
          </a:p>
          <a:p>
            <a:r>
              <a:rPr lang="en-US" sz="2000" dirty="0" smtClean="0"/>
              <a:t>Notification of physician/physician extender and timeliness </a:t>
            </a:r>
          </a:p>
          <a:p>
            <a:r>
              <a:rPr lang="en-US" sz="2000" dirty="0" smtClean="0"/>
              <a:t>Notation of signs and symptoms and documentation of management interventions with evaluation of effectiveness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94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CMS LTCSP: Critical Element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Hospitalization </a:t>
            </a:r>
          </a:p>
          <a:p>
            <a:r>
              <a:rPr lang="en-US" sz="2000" dirty="0" smtClean="0"/>
              <a:t>Progressive </a:t>
            </a:r>
            <a:r>
              <a:rPr lang="en-US" sz="2000" dirty="0"/>
              <a:t>change in condition or emergent and management </a:t>
            </a:r>
          </a:p>
          <a:p>
            <a:pPr lvl="1"/>
            <a:r>
              <a:rPr lang="en-US" sz="1700" dirty="0"/>
              <a:t>Mental status changes                                    </a:t>
            </a:r>
          </a:p>
          <a:p>
            <a:pPr lvl="1"/>
            <a:r>
              <a:rPr lang="en-US" sz="1700" dirty="0"/>
              <a:t>Pain level </a:t>
            </a:r>
            <a:r>
              <a:rPr lang="en-US" sz="1700" dirty="0" smtClean="0"/>
              <a:t>changes</a:t>
            </a:r>
            <a:endParaRPr lang="en-US" sz="1700" dirty="0"/>
          </a:p>
          <a:p>
            <a:pPr lvl="1"/>
            <a:r>
              <a:rPr lang="en-US" sz="1700" dirty="0"/>
              <a:t>Physical </a:t>
            </a:r>
            <a:r>
              <a:rPr lang="en-US" sz="1700" dirty="0" smtClean="0"/>
              <a:t>distress/symptoms                             </a:t>
            </a:r>
            <a:endParaRPr lang="en-US" sz="1700" dirty="0"/>
          </a:p>
          <a:p>
            <a:r>
              <a:rPr lang="en-US" sz="2000" dirty="0" smtClean="0"/>
              <a:t>Change in condition addressed based on standards of practice/care  and monitoring for effectiveness of treatment</a:t>
            </a:r>
          </a:p>
          <a:p>
            <a:r>
              <a:rPr lang="en-US" sz="2000" dirty="0" smtClean="0"/>
              <a:t>Does care provided and transfer to hospital reflect resident preference?</a:t>
            </a:r>
          </a:p>
          <a:p>
            <a:r>
              <a:rPr lang="en-US" sz="2000" dirty="0" smtClean="0"/>
              <a:t>Documentation upon return addresses the rationale for transfer and current status</a:t>
            </a:r>
          </a:p>
          <a:p>
            <a:r>
              <a:rPr lang="en-US" sz="2000" dirty="0" smtClean="0"/>
              <a:t>Care plan evaluated and adjusted based on the changes upon readmission 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81460" y="1777670"/>
            <a:ext cx="3294813" cy="4883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238" lvl="1" indent="-227013" defTabSz="685732">
              <a:lnSpc>
                <a:spcPct val="70000"/>
              </a:lnSpc>
              <a:spcBef>
                <a:spcPts val="375"/>
              </a:spcBef>
              <a:buClr>
                <a:srgbClr val="00B0F0"/>
              </a:buClr>
              <a:buFont typeface="Arial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Behavioral/mood changes</a:t>
            </a:r>
          </a:p>
          <a:p>
            <a:pPr marL="630238" lvl="1" indent="-227013" defTabSz="685732">
              <a:lnSpc>
                <a:spcPct val="70000"/>
              </a:lnSpc>
              <a:spcBef>
                <a:spcPts val="375"/>
              </a:spcBef>
              <a:buClr>
                <a:srgbClr val="00B0F0"/>
              </a:buClr>
              <a:buFont typeface="Arial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Changes in previous status</a:t>
            </a:r>
          </a:p>
        </p:txBody>
      </p:sp>
    </p:spTree>
    <p:extLst>
      <p:ext uri="{BB962C8B-B14F-4D97-AF65-F5344CB8AC3E}">
        <p14:creationId xmlns:p14="http://schemas.microsoft.com/office/powerpoint/2010/main" val="4293418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CMS LTCSP: Critical Element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Accidents</a:t>
            </a:r>
          </a:p>
          <a:p>
            <a:r>
              <a:rPr lang="en-US" dirty="0" smtClean="0"/>
              <a:t>MDS coding from the most recent assessment and support documentation to determine resident status</a:t>
            </a:r>
          </a:p>
          <a:p>
            <a:r>
              <a:rPr lang="en-US" dirty="0" smtClean="0"/>
              <a:t>Event reports addressing:</a:t>
            </a:r>
          </a:p>
          <a:p>
            <a:pPr lvl="1"/>
            <a:r>
              <a:rPr lang="en-US" sz="1800" dirty="0"/>
              <a:t>P</a:t>
            </a:r>
            <a:r>
              <a:rPr lang="en-US" sz="1800" dirty="0" smtClean="0"/>
              <a:t>hysical injuries</a:t>
            </a:r>
          </a:p>
          <a:p>
            <a:pPr lvl="1"/>
            <a:r>
              <a:rPr lang="en-US" sz="1800" dirty="0" smtClean="0"/>
              <a:t>Elopements</a:t>
            </a:r>
          </a:p>
          <a:p>
            <a:pPr lvl="1"/>
            <a:r>
              <a:rPr lang="en-US" sz="1800" dirty="0" smtClean="0"/>
              <a:t>Entrapments</a:t>
            </a:r>
          </a:p>
          <a:p>
            <a:pPr lvl="1"/>
            <a:r>
              <a:rPr lang="en-US" sz="1800" dirty="0" smtClean="0"/>
              <a:t>Aberrations from facility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policy such as smoking policy </a:t>
            </a:r>
          </a:p>
          <a:p>
            <a:r>
              <a:rPr lang="en-US" dirty="0" smtClean="0"/>
              <a:t>Care plan addresses each of these as applicable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58946" y="2556390"/>
            <a:ext cx="4760568" cy="942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lvl="1" indent="-227013" defTabSz="685732">
              <a:lnSpc>
                <a:spcPct val="90000"/>
              </a:lnSpc>
              <a:spcBef>
                <a:spcPts val="375"/>
              </a:spcBef>
              <a:buClr>
                <a:srgbClr val="00B0F0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867F7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 </a:t>
            </a:r>
            <a:r>
              <a:rPr lang="en-US" sz="1800" dirty="0">
                <a:solidFill>
                  <a:srgbClr val="867F7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altercations</a:t>
            </a:r>
          </a:p>
          <a:p>
            <a:pPr marL="630238" lvl="1" indent="-227013" defTabSz="685732">
              <a:lnSpc>
                <a:spcPct val="90000"/>
              </a:lnSpc>
              <a:spcBef>
                <a:spcPts val="375"/>
              </a:spcBef>
              <a:buClr>
                <a:srgbClr val="00B0F0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867F7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Falls</a:t>
            </a:r>
            <a:endParaRPr lang="en-US" sz="1800" dirty="0">
              <a:solidFill>
                <a:srgbClr val="867F7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lvl="1" indent="-227013" defTabSz="685732">
              <a:lnSpc>
                <a:spcPct val="90000"/>
              </a:lnSpc>
              <a:spcBef>
                <a:spcPts val="375"/>
              </a:spcBef>
              <a:buClr>
                <a:srgbClr val="00B0F0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867F7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Medication </a:t>
            </a:r>
            <a:r>
              <a:rPr lang="en-US" sz="1800" dirty="0">
                <a:solidFill>
                  <a:srgbClr val="867F7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errors </a:t>
            </a:r>
          </a:p>
        </p:txBody>
      </p:sp>
    </p:spTree>
    <p:extLst>
      <p:ext uri="{BB962C8B-B14F-4D97-AF65-F5344CB8AC3E}">
        <p14:creationId xmlns:p14="http://schemas.microsoft.com/office/powerpoint/2010/main" val="4165792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CMS LTCSP: Critical Element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Accidents</a:t>
            </a:r>
          </a:p>
          <a:p>
            <a:r>
              <a:rPr lang="en-US" sz="2000" dirty="0" smtClean="0"/>
              <a:t>Care plan addresses level of assistance/supervision required by resident and documentation reveals that it was delivered </a:t>
            </a:r>
          </a:p>
          <a:p>
            <a:r>
              <a:rPr lang="en-US" sz="2000" dirty="0" smtClean="0"/>
              <a:t>Progress notes address behaviors before and after the accident and if unusual for resident that they were noted and addressed i.e., new wandering before an elopement</a:t>
            </a:r>
          </a:p>
          <a:p>
            <a:r>
              <a:rPr lang="en-US" sz="2000" dirty="0" smtClean="0"/>
              <a:t>Resident altercations</a:t>
            </a:r>
          </a:p>
          <a:p>
            <a:pPr lvl="1"/>
            <a:r>
              <a:rPr lang="en-US" sz="1700" dirty="0" smtClean="0"/>
              <a:t>Staff response to changes in mental status and/or mood of involved residents</a:t>
            </a:r>
          </a:p>
          <a:p>
            <a:pPr lvl="1"/>
            <a:r>
              <a:rPr lang="en-US" sz="1700" dirty="0" smtClean="0"/>
              <a:t>Staff response to pre-altercation behaviors that may have been indicative of potential for altercation such as yelling at other resident</a:t>
            </a:r>
          </a:p>
          <a:p>
            <a:pPr lvl="1"/>
            <a:r>
              <a:rPr lang="en-US" sz="1700" dirty="0" smtClean="0"/>
              <a:t>Care plan for potential of altercations with pre-altercation behaviors to monitor </a:t>
            </a:r>
            <a:endParaRPr lang="en-US" sz="1700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364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CMS LTCSP: Critical Element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Accidents</a:t>
            </a:r>
          </a:p>
          <a:p>
            <a:r>
              <a:rPr lang="en-US" dirty="0" smtClean="0"/>
              <a:t> Resident falls</a:t>
            </a:r>
          </a:p>
          <a:p>
            <a:pPr lvl="1"/>
            <a:r>
              <a:rPr lang="en-US" dirty="0" smtClean="0"/>
              <a:t>Fall prevention interventions care planned and documented</a:t>
            </a:r>
          </a:p>
          <a:p>
            <a:pPr lvl="1"/>
            <a:r>
              <a:rPr lang="en-US" dirty="0" smtClean="0"/>
              <a:t>Regular and routine IDT evaluation of resident related to fall risk</a:t>
            </a:r>
          </a:p>
          <a:p>
            <a:pPr lvl="1"/>
            <a:r>
              <a:rPr lang="en-US" dirty="0" smtClean="0"/>
              <a:t>Orders for and referral to rehabilitation therapy</a:t>
            </a:r>
          </a:p>
          <a:p>
            <a:pPr lvl="1"/>
            <a:r>
              <a:rPr lang="en-US" dirty="0" smtClean="0"/>
              <a:t>Evaluation of fall prevention interventions to ensure that they are not restraints, are the least restrictive and are effective </a:t>
            </a:r>
          </a:p>
          <a:p>
            <a:pPr lvl="1"/>
            <a:r>
              <a:rPr lang="en-US" dirty="0" smtClean="0"/>
              <a:t>Documentation at the time of the fall of the condition of the resident, location of the resident and addressing interventions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548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CMS LTCSP: Critical Element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Accidents</a:t>
            </a:r>
          </a:p>
          <a:p>
            <a:r>
              <a:rPr lang="en-US" dirty="0" smtClean="0"/>
              <a:t>Entrapment/safety</a:t>
            </a:r>
          </a:p>
          <a:p>
            <a:pPr lvl="1"/>
            <a:r>
              <a:rPr lang="en-US" sz="2000" dirty="0" smtClean="0"/>
              <a:t>Assistance required with bed mobility and transfers is care planned and documented and correlates to MDS coding in section G</a:t>
            </a:r>
          </a:p>
          <a:p>
            <a:pPr lvl="1"/>
            <a:r>
              <a:rPr lang="en-US" sz="2000" dirty="0" smtClean="0"/>
              <a:t>Are physical restraints identified, evaluated and addressed in care plan and documentation per standards and policies?</a:t>
            </a:r>
          </a:p>
          <a:p>
            <a:pPr lvl="1"/>
            <a:r>
              <a:rPr lang="en-US" sz="2000" dirty="0" smtClean="0"/>
              <a:t>Bed rails and other devices are included in the care plan, documented in progress notes and meet standards of care and facility policies </a:t>
            </a:r>
          </a:p>
          <a:p>
            <a:pPr lvl="2"/>
            <a:r>
              <a:rPr lang="en-US" sz="1800" dirty="0" smtClean="0"/>
              <a:t>Safety checks</a:t>
            </a:r>
          </a:p>
          <a:p>
            <a:pPr lvl="2"/>
            <a:r>
              <a:rPr lang="en-US" sz="1800" dirty="0" smtClean="0"/>
              <a:t>Bed measurements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14468" y="3910630"/>
            <a:ext cx="4149970" cy="642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2" indent="-228600" defTabSz="685732">
              <a:lnSpc>
                <a:spcPct val="90000"/>
              </a:lnSpc>
              <a:spcBef>
                <a:spcPts val="375"/>
              </a:spcBef>
              <a:buClr>
                <a:srgbClr val="00B0F0"/>
              </a:buClr>
              <a:buFont typeface="Arial" panose="020B0604020202020204" pitchFamily="34" charset="0"/>
              <a:buChar char="-"/>
            </a:pPr>
            <a:r>
              <a:rPr lang="en-US" sz="1800" dirty="0" smtClean="0">
                <a:solidFill>
                  <a:srgbClr val="867F7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  <a:r>
              <a:rPr lang="en-US" sz="1800" dirty="0">
                <a:solidFill>
                  <a:srgbClr val="867F7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removal</a:t>
            </a:r>
          </a:p>
          <a:p>
            <a:pPr marL="914400" lvl="2" indent="-228600" defTabSz="685732">
              <a:lnSpc>
                <a:spcPct val="90000"/>
              </a:lnSpc>
              <a:spcBef>
                <a:spcPts val="375"/>
              </a:spcBef>
              <a:buClr>
                <a:srgbClr val="00B0F0"/>
              </a:buClr>
              <a:buFont typeface="Arial" panose="020B0604020202020204" pitchFamily="34" charset="0"/>
              <a:buChar char="-"/>
            </a:pPr>
            <a:r>
              <a:rPr lang="en-US" sz="1800" dirty="0" smtClean="0">
                <a:solidFill>
                  <a:srgbClr val="867F7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Entrapment </a:t>
            </a:r>
            <a:r>
              <a:rPr lang="en-US" sz="1800" dirty="0">
                <a:solidFill>
                  <a:srgbClr val="867F7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</a:t>
            </a:r>
          </a:p>
        </p:txBody>
      </p:sp>
    </p:spTree>
    <p:extLst>
      <p:ext uri="{BB962C8B-B14F-4D97-AF65-F5344CB8AC3E}">
        <p14:creationId xmlns:p14="http://schemas.microsoft.com/office/powerpoint/2010/main" val="2154033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CMS LTCSP: Critical Element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Accidents</a:t>
            </a:r>
          </a:p>
          <a:p>
            <a:r>
              <a:rPr lang="en-US" dirty="0" smtClean="0"/>
              <a:t>Areas that should be addressed in documentation include:</a:t>
            </a:r>
          </a:p>
          <a:p>
            <a:pPr lvl="1"/>
            <a:r>
              <a:rPr lang="en-US" dirty="0" smtClean="0"/>
              <a:t>Assistive devices for function in the care plan and documented</a:t>
            </a:r>
          </a:p>
          <a:p>
            <a:pPr lvl="1"/>
            <a:r>
              <a:rPr lang="en-US" dirty="0" smtClean="0"/>
              <a:t>Medical equipment needs such as oxygen, IV pumps and lifts should be care planned and documented as used</a:t>
            </a:r>
          </a:p>
          <a:p>
            <a:pPr lvl="1"/>
            <a:r>
              <a:rPr lang="en-US" dirty="0" smtClean="0"/>
              <a:t>Resident ability to safely manage poisonous materials</a:t>
            </a:r>
          </a:p>
          <a:p>
            <a:pPr lvl="1"/>
            <a:r>
              <a:rPr lang="en-US" dirty="0" smtClean="0"/>
              <a:t>Resident noted wandering or exit seeking should be included in the care plan and documented at the time along with how it was addressed and if that was effective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39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CMS LTCSP: Critical Element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Infection </a:t>
            </a:r>
            <a:r>
              <a:rPr lang="en-US" dirty="0"/>
              <a:t>p</a:t>
            </a:r>
            <a:r>
              <a:rPr lang="en-US" dirty="0" smtClean="0"/>
              <a:t>revention and control</a:t>
            </a:r>
          </a:p>
          <a:p>
            <a:r>
              <a:rPr lang="en-US" dirty="0" smtClean="0"/>
              <a:t>Isolation: Documentation of the type and why used should be included in progress notes, care plan, orders and MDS</a:t>
            </a:r>
          </a:p>
          <a:p>
            <a:r>
              <a:rPr lang="en-US" dirty="0" smtClean="0"/>
              <a:t>Signs and symptoms of the infection and treatment</a:t>
            </a:r>
          </a:p>
          <a:p>
            <a:r>
              <a:rPr lang="en-US" dirty="0" smtClean="0"/>
              <a:t>Timeliness of antibiotic initiation from time of results of positive culture</a:t>
            </a:r>
          </a:p>
          <a:p>
            <a:r>
              <a:rPr lang="en-US" dirty="0" smtClean="0"/>
              <a:t>Evaluation of effectiveness of antibiotic use</a:t>
            </a:r>
          </a:p>
          <a:p>
            <a:r>
              <a:rPr lang="en-US" dirty="0" smtClean="0"/>
              <a:t>Documentation of evaluation for adverse effects following resident immunizations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07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CMS LTCSP: Critical Element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Physical restraints</a:t>
            </a:r>
          </a:p>
          <a:p>
            <a:r>
              <a:rPr lang="en-US" dirty="0" smtClean="0"/>
              <a:t>Documentation of change in status/medical symptoms or need leading to the need for the restraint device</a:t>
            </a:r>
          </a:p>
          <a:p>
            <a:r>
              <a:rPr lang="en-US" dirty="0" smtClean="0"/>
              <a:t>Evaluation of all devices used for/with residents to ensure that they do/do not meet the criteria for physical restraints</a:t>
            </a:r>
          </a:p>
          <a:p>
            <a:r>
              <a:rPr lang="en-US" dirty="0" smtClean="0"/>
              <a:t>Care plan all restraints and document: chemical and physical</a:t>
            </a:r>
          </a:p>
          <a:p>
            <a:pPr lvl="1"/>
            <a:r>
              <a:rPr lang="en-US" dirty="0" smtClean="0"/>
              <a:t>Device used          </a:t>
            </a:r>
          </a:p>
          <a:p>
            <a:pPr lvl="1"/>
            <a:r>
              <a:rPr lang="en-US" dirty="0" smtClean="0"/>
              <a:t>Symptoms of decline </a:t>
            </a:r>
            <a:br>
              <a:rPr lang="en-US" dirty="0" smtClean="0"/>
            </a:br>
            <a:r>
              <a:rPr lang="en-US" dirty="0" smtClean="0"/>
              <a:t>to monitor for negative </a:t>
            </a:r>
            <a:br>
              <a:rPr lang="en-US" dirty="0" smtClean="0"/>
            </a:br>
            <a:r>
              <a:rPr lang="en-US" dirty="0" smtClean="0"/>
              <a:t>outcome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00251" y="3210013"/>
            <a:ext cx="3528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238" lvl="1" indent="-227013" defTabSz="685732">
              <a:lnSpc>
                <a:spcPct val="90000"/>
              </a:lnSpc>
              <a:spcBef>
                <a:spcPts val="375"/>
              </a:spcBef>
              <a:buClr>
                <a:srgbClr val="00B0F0"/>
              </a:buClr>
              <a:buFont typeface="Arial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Frequency and duration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394991" y="3504307"/>
            <a:ext cx="4774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238" lvl="1" indent="-227013" defTabSz="685732">
              <a:lnSpc>
                <a:spcPct val="90000"/>
              </a:lnSpc>
              <a:spcBef>
                <a:spcPts val="375"/>
              </a:spcBef>
              <a:buClr>
                <a:srgbClr val="00B0F0"/>
              </a:buClr>
              <a:buFont typeface="Arial"/>
              <a:buChar char="•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Interventions to attempt to prevent </a:t>
            </a:r>
            <a:b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use of restraints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249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CMS LTCSP: Critical Element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Physical restraints</a:t>
            </a:r>
          </a:p>
          <a:p>
            <a:r>
              <a:rPr lang="en-US" dirty="0"/>
              <a:t>Consent forms for use of restraints</a:t>
            </a:r>
          </a:p>
          <a:p>
            <a:r>
              <a:rPr lang="en-US" dirty="0"/>
              <a:t>Routine evaluation of restraints for effectiveness, potential to eliminate and that it is least restrictive device </a:t>
            </a:r>
          </a:p>
          <a:p>
            <a:r>
              <a:rPr lang="en-US" dirty="0" smtClean="0"/>
              <a:t>Resident response to restraint use</a:t>
            </a:r>
          </a:p>
          <a:p>
            <a:r>
              <a:rPr lang="en-US" dirty="0" smtClean="0"/>
              <a:t>Complications potentially associated with restraint use</a:t>
            </a:r>
          </a:p>
          <a:p>
            <a:r>
              <a:rPr lang="en-US" dirty="0" smtClean="0"/>
              <a:t>Addressing standards of practice/care and facility policy for </a:t>
            </a:r>
            <a:br>
              <a:rPr lang="en-US" dirty="0" smtClean="0"/>
            </a:br>
            <a:r>
              <a:rPr lang="en-US" dirty="0" smtClean="0"/>
              <a:t>restraint use and documentation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839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 preferRelativeResize="0">
            <a:picLocks noGrp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5" r="30380"/>
          <a:stretch/>
        </p:blipFill>
        <p:spPr>
          <a:xfrm>
            <a:off x="4564966" y="1"/>
            <a:ext cx="4579034" cy="5143500"/>
          </a:xfrm>
        </p:spPr>
      </p:pic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Disclaimer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information included in this presentation was current at the time that it was developed</a:t>
            </a:r>
            <a:r>
              <a:rPr lang="en-US" dirty="0" smtClean="0"/>
              <a:t>. </a:t>
            </a:r>
            <a:r>
              <a:rPr lang="en-US" dirty="0"/>
              <a:t>Medicare policy changes frequently so there may be changes to what is included here after this session is completed.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84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CMS LTCSP: Critical Element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Pressure ulcer/injury</a:t>
            </a:r>
          </a:p>
          <a:p>
            <a:r>
              <a:rPr lang="en-US" sz="2000" dirty="0" smtClean="0"/>
              <a:t>MDS assessment sections M, K, G, J and H for resident current status</a:t>
            </a:r>
          </a:p>
          <a:p>
            <a:r>
              <a:rPr lang="en-US" sz="2000" dirty="0" smtClean="0"/>
              <a:t>Physician’s orders for wound treatment and initiation of treatment </a:t>
            </a:r>
          </a:p>
          <a:p>
            <a:r>
              <a:rPr lang="en-US" sz="2000" dirty="0" smtClean="0"/>
              <a:t>Admission skin evaluation/assessment</a:t>
            </a:r>
          </a:p>
          <a:p>
            <a:r>
              <a:rPr lang="en-US" sz="2000" dirty="0" smtClean="0"/>
              <a:t>Frequency of skin evaluations/assessments and risk assessments following admission </a:t>
            </a:r>
          </a:p>
          <a:p>
            <a:r>
              <a:rPr lang="en-US" sz="2000" dirty="0" smtClean="0"/>
              <a:t>Documentation that identified risk factors are addressed</a:t>
            </a:r>
          </a:p>
          <a:p>
            <a:r>
              <a:rPr lang="en-US" sz="2000" dirty="0" smtClean="0"/>
              <a:t>Documentation of monitoring effectiveness of skin at risk interventions and effectiveness of wound treatments </a:t>
            </a:r>
          </a:p>
          <a:p>
            <a:r>
              <a:rPr lang="en-US" sz="2000" dirty="0" smtClean="0"/>
              <a:t>Diagnosis that is relevant to development of pressure ulcer/injury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310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CMS LTCSP: Critical Element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Pressure ulcer/injury</a:t>
            </a:r>
          </a:p>
          <a:p>
            <a:r>
              <a:rPr lang="en-US" dirty="0" smtClean="0"/>
              <a:t>Documentation of wound treatments at the ordered frequency and duration</a:t>
            </a:r>
          </a:p>
          <a:p>
            <a:r>
              <a:rPr lang="en-US" dirty="0" smtClean="0"/>
              <a:t>Documentation of pain management related to the wound treatments/wound care</a:t>
            </a:r>
          </a:p>
          <a:p>
            <a:r>
              <a:rPr lang="en-US" dirty="0" smtClean="0"/>
              <a:t>Documentation of resident tolerance of wound treatment and prevention interventions </a:t>
            </a:r>
          </a:p>
          <a:p>
            <a:r>
              <a:rPr lang="en-US" dirty="0" smtClean="0"/>
              <a:t>Care plan should include:</a:t>
            </a:r>
          </a:p>
          <a:p>
            <a:pPr lvl="1"/>
            <a:r>
              <a:rPr lang="en-US" dirty="0" smtClean="0"/>
              <a:t>Pressure relief devices used         </a:t>
            </a:r>
          </a:p>
          <a:p>
            <a:pPr lvl="1"/>
            <a:r>
              <a:rPr lang="en-US" dirty="0" smtClean="0"/>
              <a:t>Repositioning schedule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97680" y="3840637"/>
            <a:ext cx="4572000" cy="6976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0238" lvl="1" indent="-227013" defTabSz="685732">
              <a:lnSpc>
                <a:spcPct val="90000"/>
              </a:lnSpc>
              <a:spcBef>
                <a:spcPts val="375"/>
              </a:spcBef>
              <a:buClr>
                <a:srgbClr val="00B0F0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867F7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Wound </a:t>
            </a:r>
            <a:r>
              <a:rPr lang="en-US" sz="2000" dirty="0">
                <a:solidFill>
                  <a:srgbClr val="867F7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</a:p>
          <a:p>
            <a:pPr marL="630238" lvl="1" indent="-227013" defTabSz="685732">
              <a:lnSpc>
                <a:spcPct val="90000"/>
              </a:lnSpc>
              <a:spcBef>
                <a:spcPts val="375"/>
              </a:spcBef>
              <a:buClr>
                <a:srgbClr val="00B0F0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867F7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 </a:t>
            </a:r>
            <a:r>
              <a:rPr lang="en-US" sz="2000" dirty="0">
                <a:solidFill>
                  <a:srgbClr val="867F7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risk assessments </a:t>
            </a:r>
          </a:p>
        </p:txBody>
      </p:sp>
    </p:spTree>
    <p:extLst>
      <p:ext uri="{BB962C8B-B14F-4D97-AF65-F5344CB8AC3E}">
        <p14:creationId xmlns:p14="http://schemas.microsoft.com/office/powerpoint/2010/main" val="754361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CMS LTCSP: Critical Element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Pain recognition and management</a:t>
            </a:r>
          </a:p>
          <a:p>
            <a:r>
              <a:rPr lang="en-US" sz="2000" dirty="0" smtClean="0"/>
              <a:t>Timeliness of implementation of pain management interventions from time of MD orders</a:t>
            </a:r>
          </a:p>
          <a:p>
            <a:r>
              <a:rPr lang="en-US" sz="2000" dirty="0" smtClean="0"/>
              <a:t>Relevant diagnosis that would result in pain</a:t>
            </a:r>
          </a:p>
          <a:p>
            <a:r>
              <a:rPr lang="en-US" sz="2000" dirty="0" smtClean="0"/>
              <a:t>Evaluation of pain risk, tolerable levels and interventions that are/have been effective to manage pain on admission and routinely and how resident expresses pain</a:t>
            </a:r>
          </a:p>
          <a:p>
            <a:r>
              <a:rPr lang="en-US" sz="2000" dirty="0" smtClean="0"/>
              <a:t>Documentation of resident expressions of pain and how it was addressed </a:t>
            </a:r>
          </a:p>
          <a:p>
            <a:r>
              <a:rPr lang="en-US" sz="2000" dirty="0" smtClean="0"/>
              <a:t>Effectiveness of pain management program including both pharmacological and non-pharmacological interventions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940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CMS LTCSP: Critical Element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3098"/>
            <a:ext cx="8207922" cy="3391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Pain recognition and management</a:t>
            </a:r>
          </a:p>
          <a:p>
            <a:r>
              <a:rPr lang="en-US" dirty="0" smtClean="0"/>
              <a:t>Frequency of pain evaluation</a:t>
            </a:r>
          </a:p>
          <a:p>
            <a:r>
              <a:rPr lang="en-US" dirty="0" smtClean="0"/>
              <a:t>Care plan should include:</a:t>
            </a:r>
          </a:p>
          <a:p>
            <a:pPr lvl="1"/>
            <a:r>
              <a:rPr lang="en-US" dirty="0" smtClean="0"/>
              <a:t>Activities that elicit pain</a:t>
            </a:r>
          </a:p>
          <a:p>
            <a:pPr lvl="1"/>
            <a:r>
              <a:rPr lang="en-US" dirty="0" smtClean="0"/>
              <a:t>Pain management interventions </a:t>
            </a:r>
          </a:p>
          <a:p>
            <a:pPr lvl="1"/>
            <a:r>
              <a:rPr lang="en-US" dirty="0" smtClean="0"/>
              <a:t>Frequency of pain monitoring</a:t>
            </a:r>
          </a:p>
          <a:p>
            <a:r>
              <a:rPr lang="en-US" dirty="0" smtClean="0"/>
              <a:t>MDS coding and CAA documentation for sections G, J, O, C, K and L for resident status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0" y="2267883"/>
            <a:ext cx="4572000" cy="10259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0238" lvl="1" indent="-227013" defTabSz="685732">
              <a:lnSpc>
                <a:spcPct val="90000"/>
              </a:lnSpc>
              <a:spcBef>
                <a:spcPts val="375"/>
              </a:spcBef>
              <a:buClr>
                <a:srgbClr val="00B0F0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867F7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Tolerable </a:t>
            </a:r>
            <a:r>
              <a:rPr lang="en-US" sz="2000" dirty="0">
                <a:solidFill>
                  <a:srgbClr val="867F7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of pain</a:t>
            </a:r>
          </a:p>
          <a:p>
            <a:pPr marL="630238" lvl="1" indent="-227013" defTabSz="685732">
              <a:lnSpc>
                <a:spcPct val="90000"/>
              </a:lnSpc>
              <a:spcBef>
                <a:spcPts val="375"/>
              </a:spcBef>
              <a:buClr>
                <a:srgbClr val="00B0F0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867F7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2000" dirty="0">
                <a:solidFill>
                  <a:srgbClr val="867F7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 expresses pain</a:t>
            </a:r>
          </a:p>
          <a:p>
            <a:pPr marL="630238" lvl="1" indent="-227013" defTabSz="685732">
              <a:lnSpc>
                <a:spcPct val="90000"/>
              </a:lnSpc>
              <a:spcBef>
                <a:spcPts val="375"/>
              </a:spcBef>
              <a:buClr>
                <a:srgbClr val="00B0F0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867F7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 </a:t>
            </a:r>
            <a:r>
              <a:rPr lang="en-US" sz="2000" dirty="0">
                <a:solidFill>
                  <a:srgbClr val="867F7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 methods </a:t>
            </a:r>
          </a:p>
        </p:txBody>
      </p:sp>
    </p:spTree>
    <p:extLst>
      <p:ext uri="{BB962C8B-B14F-4D97-AF65-F5344CB8AC3E}">
        <p14:creationId xmlns:p14="http://schemas.microsoft.com/office/powerpoint/2010/main" val="10528008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CMS LTCSP: Critical Element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1976"/>
            <a:ext cx="7886700" cy="34798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Unnecessary medications/psychotropic medications/medication regimen</a:t>
            </a:r>
          </a:p>
          <a:p>
            <a:r>
              <a:rPr lang="en-US" sz="2000" dirty="0" smtClean="0"/>
              <a:t>Documentation reveals standards of practice/care</a:t>
            </a:r>
          </a:p>
          <a:p>
            <a:r>
              <a:rPr lang="en-US" sz="2000" dirty="0" smtClean="0"/>
              <a:t>Documentation reveals signs and symptoms that indicate use and that other interventions have been ineffective </a:t>
            </a:r>
          </a:p>
          <a:p>
            <a:pPr lvl="1"/>
            <a:r>
              <a:rPr lang="en-US" sz="1700" dirty="0" smtClean="0"/>
              <a:t>Signs and symptoms or related causes are persistent or clinically significant (for example with a functional decline) to warrant initiation and continuation </a:t>
            </a:r>
          </a:p>
          <a:p>
            <a:pPr lvl="1"/>
            <a:r>
              <a:rPr lang="en-US" sz="1700" dirty="0" smtClean="0"/>
              <a:t>Actual benefit is documented and outweighs the adverse consequences</a:t>
            </a:r>
          </a:p>
          <a:p>
            <a:r>
              <a:rPr lang="en-US" sz="2000" dirty="0" smtClean="0"/>
              <a:t>Documentation of monitoring of potential adverse effects and, if present, they were addressed</a:t>
            </a:r>
          </a:p>
          <a:p>
            <a:r>
              <a:rPr lang="en-US" sz="2000" dirty="0" smtClean="0"/>
              <a:t>Documentation of evaluation of resident need for each classification of medications at the time of symptoms and as needed thereafter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29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CMS LTCSP: Critical Element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243098"/>
            <a:ext cx="5096901" cy="29662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Unnecessary </a:t>
            </a:r>
            <a:r>
              <a:rPr lang="en-US" dirty="0" smtClean="0"/>
              <a:t>medications/psychotropic medications/medication </a:t>
            </a:r>
            <a:r>
              <a:rPr lang="en-US" dirty="0"/>
              <a:t>r</a:t>
            </a:r>
            <a:r>
              <a:rPr lang="en-US" dirty="0" smtClean="0"/>
              <a:t>egimen</a:t>
            </a:r>
            <a:endParaRPr lang="en-US" dirty="0"/>
          </a:p>
          <a:p>
            <a:r>
              <a:rPr lang="en-US" dirty="0" smtClean="0"/>
              <a:t>Care plan should include:</a:t>
            </a:r>
          </a:p>
          <a:p>
            <a:pPr lvl="1"/>
            <a:r>
              <a:rPr lang="en-US" dirty="0" smtClean="0"/>
              <a:t>Symptoms requiring medication</a:t>
            </a:r>
          </a:p>
          <a:p>
            <a:pPr lvl="1"/>
            <a:r>
              <a:rPr lang="en-US" dirty="0" smtClean="0"/>
              <a:t>Signs of effectiveness of medications</a:t>
            </a:r>
          </a:p>
          <a:p>
            <a:pPr lvl="1"/>
            <a:r>
              <a:rPr lang="en-US" dirty="0" smtClean="0"/>
              <a:t>Non-pharmacological interventions attempted before medication</a:t>
            </a:r>
          </a:p>
          <a:p>
            <a:pPr lvl="1"/>
            <a:r>
              <a:rPr lang="en-US" dirty="0" smtClean="0"/>
              <a:t>Frequency of evaluations for necessity and effectiveness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2" r="6288"/>
          <a:stretch/>
        </p:blipFill>
        <p:spPr>
          <a:xfrm>
            <a:off x="5908431" y="1323280"/>
            <a:ext cx="2783938" cy="312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9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CMS LTCSP: Critical Element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Specialized rehabilitation or restorative </a:t>
            </a:r>
            <a:r>
              <a:rPr lang="en-US" dirty="0"/>
              <a:t>s</a:t>
            </a:r>
            <a:r>
              <a:rPr lang="en-US" dirty="0" smtClean="0"/>
              <a:t>ervices</a:t>
            </a:r>
          </a:p>
          <a:p>
            <a:r>
              <a:rPr lang="en-US" dirty="0" smtClean="0"/>
              <a:t>Most recent MDS assessment coding in sections G, C, H, J and O</a:t>
            </a:r>
          </a:p>
          <a:p>
            <a:r>
              <a:rPr lang="en-US" dirty="0" smtClean="0"/>
              <a:t>Rehabilitation therapy treatment that does not initiate until there is a physician’s order for treatment</a:t>
            </a:r>
          </a:p>
          <a:p>
            <a:r>
              <a:rPr lang="en-US" dirty="0" smtClean="0"/>
              <a:t>Relevant diagnosis  to support functional mobility decline and the need for rehabilitation or restorative services</a:t>
            </a:r>
          </a:p>
          <a:p>
            <a:r>
              <a:rPr lang="en-US" dirty="0" smtClean="0"/>
              <a:t>Documentation of carry over of compensatory strategies from treatment services into daily care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805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CMS LTCSP: Critical Element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Specialized </a:t>
            </a:r>
            <a:r>
              <a:rPr lang="en-US" dirty="0" smtClean="0"/>
              <a:t>rehabilitation </a:t>
            </a:r>
            <a:r>
              <a:rPr lang="en-US" dirty="0"/>
              <a:t>or </a:t>
            </a:r>
            <a:r>
              <a:rPr lang="en-US" dirty="0" smtClean="0"/>
              <a:t>restorative services</a:t>
            </a:r>
            <a:endParaRPr lang="en-US" dirty="0"/>
          </a:p>
          <a:p>
            <a:r>
              <a:rPr lang="en-US" dirty="0" smtClean="0"/>
              <a:t>Effectiveness of pain management prior to treatment</a:t>
            </a:r>
          </a:p>
          <a:p>
            <a:r>
              <a:rPr lang="en-US" dirty="0" smtClean="0"/>
              <a:t>Resident refusals to attend treatment services and how this was addressed</a:t>
            </a:r>
          </a:p>
          <a:p>
            <a:r>
              <a:rPr lang="en-US" dirty="0" smtClean="0"/>
              <a:t>Care plan should include:</a:t>
            </a:r>
          </a:p>
          <a:p>
            <a:pPr lvl="1"/>
            <a:r>
              <a:rPr lang="en-US" dirty="0" smtClean="0"/>
              <a:t>Assistance level with functional mobility</a:t>
            </a:r>
          </a:p>
          <a:p>
            <a:pPr lvl="1"/>
            <a:r>
              <a:rPr lang="en-US" dirty="0" smtClean="0"/>
              <a:t>Premedication before/after treatment</a:t>
            </a:r>
          </a:p>
          <a:p>
            <a:pPr lvl="1"/>
            <a:r>
              <a:rPr lang="en-US" dirty="0" smtClean="0"/>
              <a:t>Approaches used in treatment that should be extended to daily care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4681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CMS LTCSP: Critical Element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Dementia care</a:t>
            </a:r>
            <a:endParaRPr lang="en-US" dirty="0"/>
          </a:p>
          <a:p>
            <a:r>
              <a:rPr lang="en-US" sz="2000" dirty="0" smtClean="0"/>
              <a:t>Treatment and care reflects standards of practice</a:t>
            </a:r>
          </a:p>
          <a:p>
            <a:r>
              <a:rPr lang="en-US" sz="2000" dirty="0" smtClean="0"/>
              <a:t>Care is person centered and individualized</a:t>
            </a:r>
          </a:p>
          <a:p>
            <a:r>
              <a:rPr lang="en-US" sz="2000" dirty="0" smtClean="0"/>
              <a:t>Non-pharmacological interventions used to attain well being</a:t>
            </a:r>
          </a:p>
          <a:p>
            <a:r>
              <a:rPr lang="en-US" sz="2000" dirty="0" smtClean="0"/>
              <a:t>Documentation reflects resident preferences and maximizes resident dignity</a:t>
            </a:r>
          </a:p>
          <a:p>
            <a:r>
              <a:rPr lang="en-US" sz="2000" dirty="0" smtClean="0"/>
              <a:t>Care plan should include:</a:t>
            </a:r>
          </a:p>
          <a:p>
            <a:pPr lvl="1"/>
            <a:r>
              <a:rPr lang="en-US" sz="1700" dirty="0" smtClean="0"/>
              <a:t>Resident individualized care goals</a:t>
            </a:r>
          </a:p>
          <a:p>
            <a:pPr lvl="1"/>
            <a:r>
              <a:rPr lang="en-US" sz="1700" dirty="0" smtClean="0"/>
              <a:t>Person centered preferences for care and well being</a:t>
            </a:r>
          </a:p>
          <a:p>
            <a:pPr lvl="1"/>
            <a:r>
              <a:rPr lang="en-US" sz="1700" dirty="0" smtClean="0"/>
              <a:t>Environmental modifications required</a:t>
            </a:r>
          </a:p>
          <a:p>
            <a:pPr lvl="1"/>
            <a:r>
              <a:rPr lang="en-US" sz="1700" dirty="0" smtClean="0"/>
              <a:t>Residents current level of function and cognition </a:t>
            </a:r>
          </a:p>
          <a:p>
            <a:pPr lvl="1"/>
            <a:r>
              <a:rPr lang="en-US" sz="1700" dirty="0" smtClean="0"/>
              <a:t>Approaches to attain and maintain function and well being </a:t>
            </a:r>
            <a:endParaRPr lang="en-US" sz="1700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36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CMS LTCSP: Critical Element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Respiratory care </a:t>
            </a:r>
          </a:p>
          <a:p>
            <a:r>
              <a:rPr lang="en-US" sz="2000" dirty="0" smtClean="0"/>
              <a:t>Documentation to demonstrate care delivery based on diagnosis, symptoms and physician orders</a:t>
            </a:r>
          </a:p>
          <a:p>
            <a:r>
              <a:rPr lang="en-US" sz="2000" dirty="0" smtClean="0"/>
              <a:t>Relevant diagnoses related to the respiratory care needs</a:t>
            </a:r>
          </a:p>
          <a:p>
            <a:r>
              <a:rPr lang="en-US" sz="2000" dirty="0" smtClean="0"/>
              <a:t>Documentation of respiratory care delivery based on standards of practice</a:t>
            </a:r>
          </a:p>
          <a:p>
            <a:r>
              <a:rPr lang="en-US" sz="2000" dirty="0" smtClean="0"/>
              <a:t>Assessments/evaluations to support the delivery of respiratory care services</a:t>
            </a:r>
          </a:p>
          <a:p>
            <a:r>
              <a:rPr lang="en-US" sz="2000" dirty="0" smtClean="0"/>
              <a:t>Documentation of signs and symptoms when prn treatments are provided</a:t>
            </a:r>
          </a:p>
          <a:p>
            <a:r>
              <a:rPr lang="en-US" sz="2000" dirty="0" smtClean="0"/>
              <a:t>Care plan should include:</a:t>
            </a:r>
          </a:p>
          <a:p>
            <a:pPr lvl="1"/>
            <a:r>
              <a:rPr lang="en-US" sz="1700" dirty="0" smtClean="0"/>
              <a:t>Signs and symptoms of exacerbation</a:t>
            </a:r>
          </a:p>
          <a:p>
            <a:pPr lvl="1"/>
            <a:r>
              <a:rPr lang="en-US" sz="1700" dirty="0" smtClean="0"/>
              <a:t>Frequency of evaluations</a:t>
            </a:r>
          </a:p>
          <a:p>
            <a:pPr lvl="1"/>
            <a:r>
              <a:rPr lang="en-US" sz="1700" dirty="0" smtClean="0"/>
              <a:t>Equipment required for resident care  </a:t>
            </a:r>
            <a:endParaRPr lang="en-US" sz="1700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43350" y="3511054"/>
            <a:ext cx="4572000" cy="4883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0238" lvl="1" indent="-227013" defTabSz="685732">
              <a:lnSpc>
                <a:spcPct val="80000"/>
              </a:lnSpc>
              <a:spcBef>
                <a:spcPts val="375"/>
              </a:spcBef>
              <a:buClr>
                <a:srgbClr val="00B0F0"/>
              </a:buClr>
              <a:buFont typeface="Arial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Frequency and duration of treatments</a:t>
            </a:r>
          </a:p>
          <a:p>
            <a:pPr marL="630238" lvl="1" indent="-227013" defTabSz="685732">
              <a:lnSpc>
                <a:spcPct val="80000"/>
              </a:lnSpc>
              <a:spcBef>
                <a:spcPts val="375"/>
              </a:spcBef>
              <a:buClr>
                <a:srgbClr val="00B0F0"/>
              </a:buClr>
              <a:buFont typeface="Arial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Adverse reactions to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treatments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353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1" t="19326" r="25653" b="23531"/>
          <a:stretch/>
        </p:blipFill>
        <p:spPr>
          <a:xfrm>
            <a:off x="-14068" y="0"/>
            <a:ext cx="458606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100" dirty="0" smtClean="0"/>
              <a:t>Learners will be able to identify the critical element pathways provided by CMS as guides to assist in preparation for survey.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100" dirty="0" smtClean="0"/>
              <a:t>Learners will be able to correlate medical record documentation to the critical element pathways.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100" dirty="0" smtClean="0"/>
              <a:t>Learners will be able to recognize the guidance provided for the survey process in the critical element pathways.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64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CMS LTCSP: Critical Element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243098"/>
            <a:ext cx="8050267" cy="34503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Dialysis care</a:t>
            </a:r>
          </a:p>
          <a:p>
            <a:r>
              <a:rPr lang="en-US" sz="2000" dirty="0" smtClean="0"/>
              <a:t>Documentation of monitoring of renal signs and symptoms</a:t>
            </a:r>
          </a:p>
          <a:p>
            <a:r>
              <a:rPr lang="en-US" sz="2000" dirty="0" smtClean="0"/>
              <a:t>Documentation of monitoring and care of dialysis access site</a:t>
            </a:r>
          </a:p>
          <a:p>
            <a:r>
              <a:rPr lang="en-US" sz="2000" dirty="0" smtClean="0"/>
              <a:t>Monitoring of lab work, weights and vital signs between dialysis sessions </a:t>
            </a:r>
          </a:p>
          <a:p>
            <a:r>
              <a:rPr lang="en-US" sz="2000" dirty="0" smtClean="0"/>
              <a:t>Documentation of monitoring for adverse reactions to dialysis including complications such as hemorrhage, infection at access site, hypotension</a:t>
            </a:r>
          </a:p>
          <a:p>
            <a:r>
              <a:rPr lang="en-US" sz="2000" dirty="0" smtClean="0"/>
              <a:t>Care plan should include:</a:t>
            </a:r>
          </a:p>
          <a:p>
            <a:pPr lvl="1"/>
            <a:r>
              <a:rPr lang="en-US" sz="1700" dirty="0" smtClean="0"/>
              <a:t>Who to call with concerns</a:t>
            </a:r>
          </a:p>
          <a:p>
            <a:pPr lvl="1"/>
            <a:r>
              <a:rPr lang="en-US" sz="1700" dirty="0" smtClean="0"/>
              <a:t>Signs and symptoms of condition change</a:t>
            </a:r>
          </a:p>
          <a:p>
            <a:pPr lvl="1"/>
            <a:r>
              <a:rPr lang="en-US" sz="1700" dirty="0" smtClean="0"/>
              <a:t>Complications to </a:t>
            </a:r>
            <a:r>
              <a:rPr lang="en-US" sz="1700" dirty="0" err="1" smtClean="0"/>
              <a:t>observ</a:t>
            </a:r>
            <a:endParaRPr lang="en-US" sz="1700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49372" y="3792162"/>
            <a:ext cx="4572000" cy="9012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0238" lvl="1" indent="-227013" defTabSz="685732">
              <a:lnSpc>
                <a:spcPct val="90000"/>
              </a:lnSpc>
              <a:spcBef>
                <a:spcPts val="375"/>
              </a:spcBef>
              <a:buClr>
                <a:srgbClr val="00B0F0"/>
              </a:buClr>
              <a:buFont typeface="Arial"/>
              <a:buChar char="•"/>
            </a:pPr>
            <a:r>
              <a:rPr lang="en-US" sz="1700" dirty="0" smtClean="0">
                <a:solidFill>
                  <a:srgbClr val="867F7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</a:t>
            </a:r>
            <a:r>
              <a:rPr lang="en-US" sz="1700" dirty="0">
                <a:solidFill>
                  <a:srgbClr val="867F7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 for measurements</a:t>
            </a:r>
          </a:p>
          <a:p>
            <a:pPr marL="630238" lvl="1" indent="-227013" defTabSz="685732">
              <a:lnSpc>
                <a:spcPct val="90000"/>
              </a:lnSpc>
              <a:spcBef>
                <a:spcPts val="375"/>
              </a:spcBef>
              <a:buClr>
                <a:srgbClr val="00B0F0"/>
              </a:buClr>
              <a:buFont typeface="Arial"/>
              <a:buChar char="•"/>
            </a:pPr>
            <a:r>
              <a:rPr lang="en-US" sz="1700" dirty="0" smtClean="0">
                <a:solidFill>
                  <a:srgbClr val="867F7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</a:t>
            </a:r>
            <a:r>
              <a:rPr lang="en-US" sz="1700" dirty="0">
                <a:solidFill>
                  <a:srgbClr val="867F7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dialysis treatment</a:t>
            </a:r>
          </a:p>
          <a:p>
            <a:pPr marL="630238" lvl="1" indent="-227013" defTabSz="685732">
              <a:lnSpc>
                <a:spcPct val="90000"/>
              </a:lnSpc>
              <a:spcBef>
                <a:spcPts val="375"/>
              </a:spcBef>
              <a:buClr>
                <a:srgbClr val="00B0F0"/>
              </a:buClr>
              <a:buFont typeface="Arial"/>
              <a:buChar char="•"/>
            </a:pPr>
            <a:r>
              <a:rPr lang="en-US" sz="1700" dirty="0" smtClean="0">
                <a:solidFill>
                  <a:srgbClr val="867F7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 </a:t>
            </a:r>
            <a:r>
              <a:rPr lang="en-US" sz="1700" dirty="0">
                <a:solidFill>
                  <a:srgbClr val="867F7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preparations for dialysis</a:t>
            </a:r>
          </a:p>
        </p:txBody>
      </p:sp>
    </p:spTree>
    <p:extLst>
      <p:ext uri="{BB962C8B-B14F-4D97-AF65-F5344CB8AC3E}">
        <p14:creationId xmlns:p14="http://schemas.microsoft.com/office/powerpoint/2010/main" val="2298429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CMS LTCSP: Critical Element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Tube feeding status </a:t>
            </a:r>
          </a:p>
          <a:p>
            <a:r>
              <a:rPr lang="en-US" sz="2000" dirty="0" smtClean="0"/>
              <a:t>Relevant diagnosis supporting the need for the tube feeding</a:t>
            </a:r>
          </a:p>
          <a:p>
            <a:r>
              <a:rPr lang="en-US" sz="2000" dirty="0" smtClean="0"/>
              <a:t>Documentation of evaluation of tube placement, residual and delivery of feeding and flushes per physician orders</a:t>
            </a:r>
          </a:p>
          <a:p>
            <a:r>
              <a:rPr lang="en-US" sz="2000" dirty="0" smtClean="0"/>
              <a:t>Documentation of pleasure feedings or other feedings prior to tube feeding </a:t>
            </a:r>
          </a:p>
          <a:p>
            <a:r>
              <a:rPr lang="en-US" sz="2000" dirty="0" smtClean="0"/>
              <a:t>Resident tube feeding tolerance and safety measures </a:t>
            </a:r>
          </a:p>
          <a:p>
            <a:r>
              <a:rPr lang="en-US" sz="2000" dirty="0" smtClean="0"/>
              <a:t>Evaluation of tube stoma site</a:t>
            </a:r>
          </a:p>
          <a:p>
            <a:r>
              <a:rPr lang="en-US" sz="2000" dirty="0" smtClean="0"/>
              <a:t>Care plan should include:</a:t>
            </a:r>
          </a:p>
          <a:p>
            <a:pPr lvl="1"/>
            <a:r>
              <a:rPr lang="en-US" sz="1700" dirty="0" smtClean="0"/>
              <a:t>Physical measure parameters</a:t>
            </a:r>
          </a:p>
          <a:p>
            <a:pPr lvl="1"/>
            <a:r>
              <a:rPr lang="en-US" sz="1700" dirty="0" smtClean="0"/>
              <a:t>Frequency of feedings</a:t>
            </a:r>
          </a:p>
          <a:p>
            <a:pPr lvl="1"/>
            <a:r>
              <a:rPr lang="en-US" sz="1700" dirty="0" smtClean="0"/>
              <a:t>Safety interventions such as elevating </a:t>
            </a:r>
            <a:br>
              <a:rPr lang="en-US" sz="1700" dirty="0" smtClean="0"/>
            </a:br>
            <a:r>
              <a:rPr lang="en-US" sz="1700" dirty="0" smtClean="0"/>
              <a:t>head of bed 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66493" y="3281444"/>
            <a:ext cx="4572000" cy="4883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0238" lvl="1" indent="-227013" defTabSz="685732">
              <a:lnSpc>
                <a:spcPct val="80000"/>
              </a:lnSpc>
              <a:spcBef>
                <a:spcPts val="375"/>
              </a:spcBef>
              <a:buClr>
                <a:srgbClr val="00B0F0"/>
              </a:buClr>
              <a:buFont typeface="Arial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Type of feeding and how administered</a:t>
            </a:r>
          </a:p>
          <a:p>
            <a:pPr marL="630238" lvl="1" indent="-227013" defTabSz="685732">
              <a:lnSpc>
                <a:spcPct val="80000"/>
              </a:lnSpc>
              <a:spcBef>
                <a:spcPts val="375"/>
              </a:spcBef>
              <a:buClr>
                <a:srgbClr val="00B0F0"/>
              </a:buClr>
              <a:buFont typeface="Arial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Amount of feedings</a:t>
            </a:r>
          </a:p>
        </p:txBody>
      </p:sp>
    </p:spTree>
    <p:extLst>
      <p:ext uri="{BB962C8B-B14F-4D97-AF65-F5344CB8AC3E}">
        <p14:creationId xmlns:p14="http://schemas.microsoft.com/office/powerpoint/2010/main" val="5516848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CMS LTCSP: Critical Element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U</a:t>
            </a:r>
            <a:r>
              <a:rPr lang="en-US" dirty="0" smtClean="0"/>
              <a:t>rinary catheter or UTI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are related to the urinary catheter reflecting standards of practice</a:t>
            </a:r>
          </a:p>
          <a:p>
            <a:r>
              <a:rPr lang="en-US" sz="2000" dirty="0"/>
              <a:t>E</a:t>
            </a:r>
            <a:r>
              <a:rPr lang="en-US" sz="2000" dirty="0" smtClean="0"/>
              <a:t>valuation of continued need for urinary catheter</a:t>
            </a:r>
          </a:p>
          <a:p>
            <a:r>
              <a:rPr lang="en-US" sz="2000" dirty="0" smtClean="0"/>
              <a:t>Relevant diagnosis for use: Urinary obstruction/neurogenic bladder</a:t>
            </a:r>
          </a:p>
          <a:p>
            <a:r>
              <a:rPr lang="en-US" sz="2000" dirty="0" smtClean="0"/>
              <a:t>Description of the urine: </a:t>
            </a:r>
            <a:r>
              <a:rPr lang="en-US" dirty="0"/>
              <a:t>C</a:t>
            </a:r>
            <a:r>
              <a:rPr lang="en-US" sz="2000" dirty="0" smtClean="0"/>
              <a:t>olor, consistency, flow, etc. </a:t>
            </a:r>
          </a:p>
          <a:p>
            <a:r>
              <a:rPr lang="en-US" sz="2000" dirty="0"/>
              <a:t>E</a:t>
            </a:r>
            <a:r>
              <a:rPr lang="en-US" sz="2000" dirty="0" smtClean="0"/>
              <a:t>valuation of the meatus at the catheter insertion site</a:t>
            </a:r>
          </a:p>
          <a:p>
            <a:r>
              <a:rPr lang="en-US" sz="2000" dirty="0" smtClean="0"/>
              <a:t>Resident tolerance/related behaviors/removal attempts </a:t>
            </a:r>
          </a:p>
          <a:p>
            <a:r>
              <a:rPr lang="en-US" sz="2000" dirty="0" smtClean="0"/>
              <a:t>Care plan should include:</a:t>
            </a:r>
          </a:p>
          <a:p>
            <a:pPr lvl="1"/>
            <a:r>
              <a:rPr lang="en-US" sz="1700" dirty="0" smtClean="0"/>
              <a:t>Catheter size</a:t>
            </a:r>
          </a:p>
          <a:p>
            <a:pPr lvl="1"/>
            <a:r>
              <a:rPr lang="en-US" sz="1700" dirty="0" smtClean="0"/>
              <a:t>Frequency of change</a:t>
            </a:r>
          </a:p>
          <a:p>
            <a:pPr lvl="1"/>
            <a:r>
              <a:rPr lang="en-US" sz="1700" dirty="0" smtClean="0"/>
              <a:t>Signs and symptoms of complications</a:t>
            </a:r>
            <a:endParaRPr lang="en-US" sz="1700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69365" y="3831303"/>
            <a:ext cx="4572000" cy="7858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0238" lvl="1" indent="-227013" defTabSz="685732">
              <a:lnSpc>
                <a:spcPct val="80000"/>
              </a:lnSpc>
              <a:spcBef>
                <a:spcPts val="375"/>
              </a:spcBef>
              <a:buClr>
                <a:srgbClr val="00B0F0"/>
              </a:buClr>
              <a:buFont typeface="Arial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Expected duration for use                      </a:t>
            </a:r>
          </a:p>
          <a:p>
            <a:pPr marL="630238" lvl="1" indent="-227013" defTabSz="685732">
              <a:lnSpc>
                <a:spcPct val="80000"/>
              </a:lnSpc>
              <a:spcBef>
                <a:spcPts val="375"/>
              </a:spcBef>
              <a:buClr>
                <a:srgbClr val="00B0F0"/>
              </a:buClr>
              <a:buFont typeface="Arial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Catheter care instructions</a:t>
            </a:r>
          </a:p>
          <a:p>
            <a:pPr marL="630238" lvl="1" indent="-227013" defTabSz="685732">
              <a:lnSpc>
                <a:spcPct val="80000"/>
              </a:lnSpc>
              <a:spcBef>
                <a:spcPts val="375"/>
              </a:spcBef>
              <a:buClr>
                <a:srgbClr val="00B0F0"/>
              </a:buClr>
              <a:buFont typeface="Arial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Diagnosis for use</a:t>
            </a:r>
          </a:p>
        </p:txBody>
      </p:sp>
    </p:spTree>
    <p:extLst>
      <p:ext uri="{BB962C8B-B14F-4D97-AF65-F5344CB8AC3E}">
        <p14:creationId xmlns:p14="http://schemas.microsoft.com/office/powerpoint/2010/main" val="418059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CMS LTCSP: Critical Element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3098"/>
            <a:ext cx="5610372" cy="3391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Urinary catheter or UTI </a:t>
            </a:r>
          </a:p>
          <a:p>
            <a:r>
              <a:rPr lang="en-US" sz="2000" dirty="0" smtClean="0"/>
              <a:t>Signs and symptoms of the UTI</a:t>
            </a:r>
          </a:p>
          <a:p>
            <a:r>
              <a:rPr lang="en-US" sz="2000" dirty="0" smtClean="0"/>
              <a:t>Demonstration of effectiveness of treatment or exacerbation</a:t>
            </a:r>
          </a:p>
          <a:p>
            <a:r>
              <a:rPr lang="en-US" sz="2000" dirty="0"/>
              <a:t>I</a:t>
            </a:r>
            <a:r>
              <a:rPr lang="en-US" sz="2000" dirty="0" smtClean="0"/>
              <a:t>nitiation of treatment with physician orders</a:t>
            </a:r>
          </a:p>
          <a:p>
            <a:r>
              <a:rPr lang="en-US" sz="2000" dirty="0" smtClean="0"/>
              <a:t>Non-pharmacologic interventions for treatment</a:t>
            </a:r>
          </a:p>
          <a:p>
            <a:r>
              <a:rPr lang="en-US" sz="2000" dirty="0" smtClean="0"/>
              <a:t>Care plan should include:</a:t>
            </a:r>
          </a:p>
          <a:p>
            <a:pPr lvl="1"/>
            <a:r>
              <a:rPr lang="en-US" sz="1700" dirty="0" smtClean="0"/>
              <a:t>Signs and symptoms to monitor </a:t>
            </a:r>
          </a:p>
          <a:p>
            <a:pPr lvl="1"/>
            <a:r>
              <a:rPr lang="en-US" sz="1700" dirty="0" smtClean="0"/>
              <a:t>Pharmacologic and non-pharmacologic treatment</a:t>
            </a:r>
          </a:p>
          <a:p>
            <a:pPr lvl="1"/>
            <a:r>
              <a:rPr lang="en-US" sz="1700" dirty="0" smtClean="0"/>
              <a:t>Expected duration of treatment and symptoms</a:t>
            </a:r>
          </a:p>
          <a:p>
            <a:pPr lvl="1"/>
            <a:r>
              <a:rPr lang="en-US" sz="1700" dirty="0" smtClean="0"/>
              <a:t>Prevention interventions for caregivers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575" y="1294229"/>
            <a:ext cx="2593479" cy="145728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50824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CMS LTCSP: Critical Element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Bladder or bowel incontinence</a:t>
            </a:r>
          </a:p>
          <a:p>
            <a:r>
              <a:rPr lang="en-US" sz="2000" dirty="0" smtClean="0"/>
              <a:t>MDS assessment coding for sections C, G and H and CAAs</a:t>
            </a:r>
          </a:p>
          <a:p>
            <a:r>
              <a:rPr lang="en-US" sz="2000" dirty="0" smtClean="0"/>
              <a:t>Documentation of timely interventions to prevent or reduce</a:t>
            </a:r>
          </a:p>
          <a:p>
            <a:r>
              <a:rPr lang="en-US" sz="2000" dirty="0" smtClean="0"/>
              <a:t>Effectiveness of interventions</a:t>
            </a:r>
          </a:p>
          <a:p>
            <a:r>
              <a:rPr lang="en-US" sz="2000" dirty="0" smtClean="0"/>
              <a:t>Skin integrity </a:t>
            </a:r>
          </a:p>
          <a:p>
            <a:r>
              <a:rPr lang="en-US" sz="2000" dirty="0" smtClean="0"/>
              <a:t>Resident tolerance of interventions and acceptance </a:t>
            </a:r>
          </a:p>
          <a:p>
            <a:r>
              <a:rPr lang="en-US" sz="2000" dirty="0" smtClean="0"/>
              <a:t>Care plan should include:</a:t>
            </a:r>
          </a:p>
          <a:p>
            <a:pPr lvl="1"/>
            <a:r>
              <a:rPr lang="en-US" sz="1700" dirty="0" smtClean="0"/>
              <a:t>Toileting device used program</a:t>
            </a:r>
          </a:p>
          <a:p>
            <a:pPr lvl="1"/>
            <a:r>
              <a:rPr lang="en-US" sz="1700" dirty="0" smtClean="0"/>
              <a:t>Assistive devices required</a:t>
            </a:r>
          </a:p>
          <a:p>
            <a:pPr lvl="1"/>
            <a:r>
              <a:rPr lang="en-US" sz="1700" dirty="0" smtClean="0"/>
              <a:t>Incontinence products used</a:t>
            </a:r>
            <a:endParaRPr lang="en-US" sz="1700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44462" y="3795158"/>
            <a:ext cx="4937760" cy="901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lvl="1" indent="-227013" defTabSz="685732">
              <a:lnSpc>
                <a:spcPct val="90000"/>
              </a:lnSpc>
              <a:spcBef>
                <a:spcPts val="375"/>
              </a:spcBef>
              <a:buClr>
                <a:srgbClr val="00B0F0"/>
              </a:buClr>
              <a:buFont typeface="Arial"/>
              <a:buChar char="•"/>
            </a:pPr>
            <a:r>
              <a:rPr lang="en-US" sz="17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Frequency and type of toileting program</a:t>
            </a:r>
          </a:p>
          <a:p>
            <a:pPr marL="630238" lvl="1" indent="-227013" defTabSz="685732">
              <a:lnSpc>
                <a:spcPct val="90000"/>
              </a:lnSpc>
              <a:spcBef>
                <a:spcPts val="375"/>
              </a:spcBef>
              <a:buClr>
                <a:srgbClr val="00B0F0"/>
              </a:buClr>
              <a:buFont typeface="Arial"/>
              <a:buChar char="•"/>
            </a:pPr>
            <a:r>
              <a:rPr lang="en-US" sz="17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Assist level required</a:t>
            </a:r>
          </a:p>
          <a:p>
            <a:pPr marL="630238" lvl="1" indent="-227013" defTabSz="685732">
              <a:lnSpc>
                <a:spcPct val="90000"/>
              </a:lnSpc>
              <a:spcBef>
                <a:spcPts val="375"/>
              </a:spcBef>
              <a:buClr>
                <a:srgbClr val="00B0F0"/>
              </a:buClr>
              <a:buFont typeface="Arial"/>
              <a:buChar char="•"/>
            </a:pPr>
            <a:r>
              <a:rPr lang="en-US" sz="17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Skin concerns to monitor </a:t>
            </a:r>
          </a:p>
        </p:txBody>
      </p:sp>
    </p:spTree>
    <p:extLst>
      <p:ext uri="{BB962C8B-B14F-4D97-AF65-F5344CB8AC3E}">
        <p14:creationId xmlns:p14="http://schemas.microsoft.com/office/powerpoint/2010/main" val="8090509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CMS LTCSP: Critical Element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Communication and sensory problems</a:t>
            </a:r>
          </a:p>
          <a:p>
            <a:r>
              <a:rPr lang="en-US" sz="2000" dirty="0" smtClean="0"/>
              <a:t>Method for communication of needs</a:t>
            </a:r>
          </a:p>
          <a:p>
            <a:r>
              <a:rPr lang="en-US" sz="2000" dirty="0" smtClean="0"/>
              <a:t>Effectiveness of communication and sensory devices</a:t>
            </a:r>
          </a:p>
          <a:p>
            <a:r>
              <a:rPr lang="en-US" sz="2000" dirty="0" smtClean="0"/>
              <a:t>Diagnoses that are related to the communication/sensory problems </a:t>
            </a:r>
          </a:p>
          <a:p>
            <a:r>
              <a:rPr lang="en-US" sz="2000" dirty="0" smtClean="0"/>
              <a:t>Care plan should include:</a:t>
            </a:r>
          </a:p>
          <a:p>
            <a:pPr lvl="1"/>
            <a:r>
              <a:rPr lang="en-US" sz="1700" dirty="0" smtClean="0"/>
              <a:t>Specific communication and sensory problems</a:t>
            </a:r>
          </a:p>
          <a:p>
            <a:pPr lvl="1"/>
            <a:r>
              <a:rPr lang="en-US" sz="1700" dirty="0" smtClean="0"/>
              <a:t>Devices used to assist resident and where they are maintained</a:t>
            </a:r>
          </a:p>
          <a:p>
            <a:pPr lvl="1"/>
            <a:r>
              <a:rPr lang="en-US" sz="1700" dirty="0" smtClean="0"/>
              <a:t>Environmental factors affecting resident communication and sensory problems</a:t>
            </a:r>
          </a:p>
          <a:p>
            <a:pPr lvl="1"/>
            <a:r>
              <a:rPr lang="en-US" sz="1700" dirty="0" smtClean="0"/>
              <a:t>Treatment being provided</a:t>
            </a:r>
          </a:p>
          <a:p>
            <a:pPr lvl="1"/>
            <a:r>
              <a:rPr lang="en-US" sz="1700" dirty="0" smtClean="0"/>
              <a:t>Frequency of evaluation of communication and sensory problems </a:t>
            </a:r>
            <a:endParaRPr lang="en-US" sz="1700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4579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CMS LTCSP: Critical Element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Behavioral and emotional status</a:t>
            </a:r>
          </a:p>
          <a:p>
            <a:r>
              <a:rPr lang="en-US" sz="2000" dirty="0" smtClean="0"/>
              <a:t>Any signs and symptoms of distress and how staff addresses it</a:t>
            </a:r>
          </a:p>
          <a:p>
            <a:r>
              <a:rPr lang="en-US" sz="2000" dirty="0" smtClean="0"/>
              <a:t>Adhering to instructions provided with the PASARR Level II</a:t>
            </a:r>
          </a:p>
          <a:p>
            <a:r>
              <a:rPr lang="en-US" sz="2000" dirty="0" smtClean="0"/>
              <a:t>Ensuring resident rights and dignity with treatment interventions</a:t>
            </a:r>
          </a:p>
          <a:p>
            <a:r>
              <a:rPr lang="en-US" sz="2000" dirty="0" smtClean="0"/>
              <a:t>Evaluation of treatment interventions to ensure they do not meet criteria for restraints</a:t>
            </a:r>
          </a:p>
          <a:p>
            <a:r>
              <a:rPr lang="en-US" sz="2000" dirty="0" smtClean="0"/>
              <a:t>Implementation, monitoring and effectiveness of non-pharmacological treatment interventions</a:t>
            </a:r>
          </a:p>
          <a:p>
            <a:r>
              <a:rPr lang="en-US" sz="2000" dirty="0" smtClean="0"/>
              <a:t>Care plan should include:</a:t>
            </a:r>
          </a:p>
          <a:p>
            <a:pPr lvl="1"/>
            <a:r>
              <a:rPr lang="en-US" sz="1700" dirty="0" smtClean="0"/>
              <a:t>Signs of distress</a:t>
            </a:r>
          </a:p>
          <a:p>
            <a:pPr lvl="1"/>
            <a:r>
              <a:rPr lang="en-US" sz="1700" dirty="0" smtClean="0"/>
              <a:t>Risk factors to monitor</a:t>
            </a:r>
            <a:endParaRPr lang="en-US" sz="1700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54029" y="4033585"/>
            <a:ext cx="5418699" cy="614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lvl="1" indent="-227013" defTabSz="685732">
              <a:lnSpc>
                <a:spcPct val="90000"/>
              </a:lnSpc>
              <a:spcBef>
                <a:spcPts val="375"/>
              </a:spcBef>
              <a:buClr>
                <a:srgbClr val="00B0F0"/>
              </a:buClr>
              <a:buFont typeface="Arial"/>
              <a:buChar char="•"/>
            </a:pPr>
            <a:r>
              <a:rPr lang="en-US" sz="1700" dirty="0" smtClean="0">
                <a:solidFill>
                  <a:srgbClr val="867F7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Non-pharmacologic </a:t>
            </a:r>
            <a:r>
              <a:rPr lang="en-US" sz="1700" dirty="0">
                <a:solidFill>
                  <a:srgbClr val="867F7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interventions</a:t>
            </a:r>
          </a:p>
          <a:p>
            <a:pPr marL="630238" lvl="1" indent="-227013" defTabSz="685732">
              <a:lnSpc>
                <a:spcPct val="90000"/>
              </a:lnSpc>
              <a:spcBef>
                <a:spcPts val="375"/>
              </a:spcBef>
              <a:buClr>
                <a:srgbClr val="00B0F0"/>
              </a:buClr>
              <a:buFont typeface="Arial"/>
              <a:buChar char="•"/>
            </a:pPr>
            <a:r>
              <a:rPr lang="en-US" sz="1700" dirty="0" smtClean="0">
                <a:solidFill>
                  <a:srgbClr val="867F7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 </a:t>
            </a:r>
            <a:r>
              <a:rPr lang="en-US" sz="1700" dirty="0">
                <a:solidFill>
                  <a:srgbClr val="867F7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decline</a:t>
            </a:r>
          </a:p>
        </p:txBody>
      </p:sp>
    </p:spTree>
    <p:extLst>
      <p:ext uri="{BB962C8B-B14F-4D97-AF65-F5344CB8AC3E}">
        <p14:creationId xmlns:p14="http://schemas.microsoft.com/office/powerpoint/2010/main" val="30671789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CMS LTCSP: Critical Element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Activities of daily living</a:t>
            </a:r>
          </a:p>
          <a:p>
            <a:r>
              <a:rPr lang="en-US" sz="2000" dirty="0" smtClean="0"/>
              <a:t>MDS assessment evaluation of sections C, E, G, F, J and O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esident self-performance and support provided during self-care tasks and functional mobility</a:t>
            </a:r>
          </a:p>
          <a:p>
            <a:r>
              <a:rPr lang="en-US" sz="2000" dirty="0" smtClean="0"/>
              <a:t>Referral to rehabilitation or restorative services when there has been a change in the resident status </a:t>
            </a:r>
          </a:p>
          <a:p>
            <a:r>
              <a:rPr lang="en-US" sz="2000" dirty="0" smtClean="0"/>
              <a:t>Care plan should include:</a:t>
            </a:r>
          </a:p>
          <a:p>
            <a:pPr lvl="1"/>
            <a:r>
              <a:rPr lang="en-US" sz="1700" dirty="0" smtClean="0"/>
              <a:t>Level of assistance required</a:t>
            </a:r>
          </a:p>
          <a:p>
            <a:pPr lvl="1"/>
            <a:r>
              <a:rPr lang="en-US" sz="1700" dirty="0" smtClean="0"/>
              <a:t>Devices required for functional mobility</a:t>
            </a:r>
          </a:p>
          <a:p>
            <a:pPr lvl="1"/>
            <a:r>
              <a:rPr lang="en-US" sz="1700" dirty="0" smtClean="0"/>
              <a:t>Environmental approaches to ADLs</a:t>
            </a:r>
          </a:p>
          <a:p>
            <a:pPr lvl="1"/>
            <a:r>
              <a:rPr lang="en-US" sz="1700" dirty="0" smtClean="0"/>
              <a:t>Compensatory strategies from treatment to be completed in daily care </a:t>
            </a:r>
            <a:endParaRPr lang="en-US" sz="1700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86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CMS LTCSP: Critical Element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Discharge</a:t>
            </a:r>
          </a:p>
          <a:p>
            <a:r>
              <a:rPr lang="en-US" sz="2000" dirty="0" smtClean="0"/>
              <a:t>Documented discharge plan with information about the location</a:t>
            </a:r>
          </a:p>
          <a:p>
            <a:r>
              <a:rPr lang="en-US" sz="2000" dirty="0" smtClean="0"/>
              <a:t>Discharge education that initiates on day of admission using lay terms</a:t>
            </a:r>
          </a:p>
          <a:p>
            <a:r>
              <a:rPr lang="en-US" sz="2000" dirty="0" smtClean="0"/>
              <a:t>Resident demonstration of understanding/comprehension of discharge instructions with return demonstration when applicable</a:t>
            </a:r>
          </a:p>
          <a:p>
            <a:r>
              <a:rPr lang="en-US" sz="2000" dirty="0"/>
              <a:t>Addressing progress toward discharge plan and achievement of goals related to discharge plan</a:t>
            </a:r>
          </a:p>
          <a:p>
            <a:r>
              <a:rPr lang="en-US" sz="2000" dirty="0"/>
              <a:t>Discussions with resident related to discharge plan and progression toward the plan</a:t>
            </a:r>
          </a:p>
          <a:p>
            <a:r>
              <a:rPr lang="en-US" sz="2000" dirty="0"/>
              <a:t>Involvement of representatives in the preparations for discharge, including education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74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CMS LTCSP: Critical Element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Discharge</a:t>
            </a:r>
          </a:p>
          <a:p>
            <a:r>
              <a:rPr lang="en-US" dirty="0" smtClean="0"/>
              <a:t>Documentation of expected equipment needs for discharge location and resident specific needs</a:t>
            </a:r>
          </a:p>
          <a:p>
            <a:r>
              <a:rPr lang="en-US" dirty="0" smtClean="0"/>
              <a:t>Documented specific discharge instructions</a:t>
            </a:r>
          </a:p>
          <a:p>
            <a:r>
              <a:rPr lang="en-US" dirty="0" smtClean="0"/>
              <a:t>Information on discharge to the primary care physician</a:t>
            </a:r>
          </a:p>
          <a:p>
            <a:r>
              <a:rPr lang="en-US" dirty="0" smtClean="0"/>
              <a:t>Care plan should include:</a:t>
            </a:r>
          </a:p>
          <a:p>
            <a:pPr lvl="1"/>
            <a:r>
              <a:rPr lang="en-US" sz="1800" dirty="0" smtClean="0"/>
              <a:t>Discharge plan</a:t>
            </a:r>
          </a:p>
          <a:p>
            <a:pPr lvl="1"/>
            <a:r>
              <a:rPr lang="en-US" sz="1800" dirty="0" smtClean="0"/>
              <a:t>Community contacts required</a:t>
            </a:r>
          </a:p>
          <a:p>
            <a:pPr lvl="1"/>
            <a:r>
              <a:rPr lang="en-US" sz="1800" dirty="0" smtClean="0"/>
              <a:t>Any changes to the discharge </a:t>
            </a:r>
            <a:br>
              <a:rPr lang="en-US" sz="1800" dirty="0" smtClean="0"/>
            </a:br>
            <a:r>
              <a:rPr lang="en-US" sz="1800" dirty="0" smtClean="0"/>
              <a:t>plan or the needs for discharge 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90645" y="3334646"/>
            <a:ext cx="4572000" cy="6422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0238" lvl="1" indent="-227013" defTabSz="685732">
              <a:lnSpc>
                <a:spcPct val="90000"/>
              </a:lnSpc>
              <a:spcBef>
                <a:spcPts val="375"/>
              </a:spcBef>
              <a:buClr>
                <a:srgbClr val="00B0F0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867F7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 </a:t>
            </a:r>
            <a:r>
              <a:rPr lang="en-US" sz="1800" dirty="0">
                <a:solidFill>
                  <a:srgbClr val="867F7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</a:p>
          <a:p>
            <a:pPr marL="630238" lvl="1" indent="-227013" defTabSz="685732">
              <a:lnSpc>
                <a:spcPct val="90000"/>
              </a:lnSpc>
              <a:spcBef>
                <a:spcPts val="375"/>
              </a:spcBef>
              <a:buClr>
                <a:srgbClr val="00B0F0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867F7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</a:t>
            </a:r>
            <a:r>
              <a:rPr lang="en-US" sz="1800" dirty="0">
                <a:solidFill>
                  <a:srgbClr val="867F7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</a:t>
            </a:r>
          </a:p>
        </p:txBody>
      </p:sp>
    </p:spTree>
    <p:extLst>
      <p:ext uri="{BB962C8B-B14F-4D97-AF65-F5344CB8AC3E}">
        <p14:creationId xmlns:p14="http://schemas.microsoft.com/office/powerpoint/2010/main" val="3304110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CMS Long Term Care Survey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Long Term Care Survey Process (LTCSP) </a:t>
            </a:r>
            <a:r>
              <a:rPr lang="en-US" dirty="0"/>
              <a:t>Procedure Guide provides instruction on the procedural and software steps necessary for completing the </a:t>
            </a:r>
            <a:r>
              <a:rPr lang="en-US" dirty="0" smtClean="0"/>
              <a:t>LTCSP</a:t>
            </a:r>
          </a:p>
          <a:p>
            <a:r>
              <a:rPr lang="en-US" dirty="0" smtClean="0"/>
              <a:t>Procedure </a:t>
            </a:r>
            <a:r>
              <a:rPr lang="en-US" dirty="0"/>
              <a:t>Guide </a:t>
            </a:r>
            <a:r>
              <a:rPr lang="en-US" dirty="0" smtClean="0"/>
              <a:t>is for </a:t>
            </a:r>
            <a:r>
              <a:rPr lang="en-US" dirty="0"/>
              <a:t>all standard surveys of SNFs and NFs, whether freestanding, distinct </a:t>
            </a:r>
            <a:r>
              <a:rPr lang="en-US" dirty="0" smtClean="0"/>
              <a:t>parts </a:t>
            </a:r>
            <a:r>
              <a:rPr lang="en-US" dirty="0"/>
              <a:t>or dually </a:t>
            </a:r>
            <a:r>
              <a:rPr lang="en-US" dirty="0" smtClean="0"/>
              <a:t>participating</a:t>
            </a:r>
            <a:endParaRPr lang="en-US" dirty="0"/>
          </a:p>
          <a:p>
            <a:r>
              <a:rPr lang="en-US" dirty="0" smtClean="0"/>
              <a:t>LTCSP </a:t>
            </a:r>
            <a:r>
              <a:rPr lang="en-US" dirty="0"/>
              <a:t>steps are organized into seven parts: 1) </a:t>
            </a:r>
            <a:r>
              <a:rPr lang="en-US" dirty="0" smtClean="0"/>
              <a:t>offsite </a:t>
            </a:r>
            <a:r>
              <a:rPr lang="en-US" dirty="0"/>
              <a:t>preparation; 2) facility entrance; 3) initial pool process; 4) sample selection; 5) investigation; 6) ongoing and other survey </a:t>
            </a:r>
            <a:r>
              <a:rPr lang="en-US" dirty="0" smtClean="0"/>
              <a:t>activities </a:t>
            </a:r>
            <a:r>
              <a:rPr lang="en-US" dirty="0"/>
              <a:t>and 7) potential </a:t>
            </a:r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10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CMS LTCSP: Critical Element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Hospice and end of life care</a:t>
            </a:r>
          </a:p>
          <a:p>
            <a:r>
              <a:rPr lang="en-US" sz="2000" dirty="0" smtClean="0"/>
              <a:t>Comfort care interventions implemented included skin evaluations, positioning, range of motion, suctioning, pain management, nutrition and hydration, etc.</a:t>
            </a:r>
          </a:p>
          <a:p>
            <a:r>
              <a:rPr lang="en-US" sz="2000" dirty="0" smtClean="0"/>
              <a:t>Referral to rehabilitation therapy to attain/maintain comfort </a:t>
            </a:r>
          </a:p>
          <a:p>
            <a:r>
              <a:rPr lang="en-US" sz="2000" dirty="0" smtClean="0"/>
              <a:t>Measurements and care delivery not being provided to maintain comfort</a:t>
            </a:r>
          </a:p>
          <a:p>
            <a:r>
              <a:rPr lang="en-US" sz="2000" dirty="0" smtClean="0"/>
              <a:t>Physical signs and symptoms assessed/evaluated</a:t>
            </a:r>
          </a:p>
          <a:p>
            <a:r>
              <a:rPr lang="en-US" sz="2000" dirty="0" smtClean="0"/>
              <a:t>Care plan should include:</a:t>
            </a:r>
          </a:p>
          <a:p>
            <a:pPr lvl="1"/>
            <a:r>
              <a:rPr lang="en-US" sz="1700" dirty="0" smtClean="0"/>
              <a:t>Comfort measures to be provided</a:t>
            </a:r>
          </a:p>
          <a:p>
            <a:pPr lvl="1"/>
            <a:r>
              <a:rPr lang="en-US" sz="1700" dirty="0" smtClean="0"/>
              <a:t>Care not to be provided</a:t>
            </a:r>
          </a:p>
          <a:p>
            <a:pPr lvl="1"/>
            <a:r>
              <a:rPr lang="en-US" sz="1700" dirty="0" smtClean="0"/>
              <a:t>Signs and symptoms to monitor as a change in status</a:t>
            </a:r>
            <a:endParaRPr lang="en-US" sz="1700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16991" y="3825939"/>
            <a:ext cx="2764302" cy="785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lvl="1" indent="-227013" defTabSz="685732">
              <a:lnSpc>
                <a:spcPct val="80000"/>
              </a:lnSpc>
              <a:spcBef>
                <a:spcPts val="375"/>
              </a:spcBef>
              <a:buClr>
                <a:srgbClr val="00B0F0"/>
              </a:buClr>
              <a:buFont typeface="Arial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Advance directive</a:t>
            </a:r>
          </a:p>
          <a:p>
            <a:pPr marL="630238" lvl="1" indent="-227013" defTabSz="685732">
              <a:lnSpc>
                <a:spcPct val="80000"/>
              </a:lnSpc>
              <a:spcBef>
                <a:spcPts val="375"/>
              </a:spcBef>
              <a:buClr>
                <a:srgbClr val="00B0F0"/>
              </a:buClr>
              <a:buFont typeface="Arial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Care requirements </a:t>
            </a:r>
          </a:p>
          <a:p>
            <a:pPr marL="630238" lvl="1" indent="-227013" defTabSz="685732">
              <a:lnSpc>
                <a:spcPct val="80000"/>
              </a:lnSpc>
              <a:spcBef>
                <a:spcPts val="375"/>
              </a:spcBef>
              <a:buClr>
                <a:srgbClr val="00B0F0"/>
              </a:buClr>
              <a:buFont typeface="Arial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Hospice provider</a:t>
            </a:r>
          </a:p>
        </p:txBody>
      </p:sp>
    </p:spTree>
    <p:extLst>
      <p:ext uri="{BB962C8B-B14F-4D97-AF65-F5344CB8AC3E}">
        <p14:creationId xmlns:p14="http://schemas.microsoft.com/office/powerpoint/2010/main" val="10675275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CMS LTCSP: Critical Element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Death</a:t>
            </a:r>
          </a:p>
          <a:p>
            <a:r>
              <a:rPr lang="en-US" dirty="0" smtClean="0"/>
              <a:t>Physical status changes approaching the time of death</a:t>
            </a:r>
          </a:p>
          <a:p>
            <a:r>
              <a:rPr lang="en-US" dirty="0" smtClean="0"/>
              <a:t>Assessments/evaluations of critical elements</a:t>
            </a:r>
          </a:p>
          <a:p>
            <a:r>
              <a:rPr lang="en-US" dirty="0" smtClean="0"/>
              <a:t>Care delivery to address medical/physical needs while maintaining rights, dignity and preferences</a:t>
            </a:r>
          </a:p>
          <a:p>
            <a:r>
              <a:rPr lang="en-US" dirty="0" smtClean="0"/>
              <a:t>Addressing and implementing comfort care measures</a:t>
            </a:r>
          </a:p>
          <a:p>
            <a:r>
              <a:rPr lang="en-US" dirty="0" smtClean="0"/>
              <a:t>Notification of attending physician and representative</a:t>
            </a:r>
          </a:p>
          <a:p>
            <a:r>
              <a:rPr lang="en-US" dirty="0" smtClean="0"/>
              <a:t>Addressing pertinent items from the care plan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52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43013"/>
            <a:ext cx="9144000" cy="33924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Questions?  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7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Thank you!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750" l="5438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29" y="1926538"/>
            <a:ext cx="3851942" cy="195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CMS LTCSP: Initial pool </a:t>
            </a:r>
            <a:r>
              <a:rPr lang="en-US" dirty="0"/>
              <a:t>p</a:t>
            </a:r>
            <a:r>
              <a:rPr lang="en-US" dirty="0" smtClean="0"/>
              <a:t>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Initial </a:t>
            </a:r>
            <a:r>
              <a:rPr lang="en-US" dirty="0" smtClean="0"/>
              <a:t>pool </a:t>
            </a:r>
            <a:r>
              <a:rPr lang="en-US" dirty="0"/>
              <a:t>p</a:t>
            </a:r>
            <a:r>
              <a:rPr lang="en-US" dirty="0" smtClean="0"/>
              <a:t>rocess</a:t>
            </a:r>
            <a:endParaRPr lang="en-US" dirty="0"/>
          </a:p>
          <a:p>
            <a:r>
              <a:rPr lang="en-US" sz="2000" dirty="0" smtClean="0"/>
              <a:t>Completed in the first 8 – 10 hours on site</a:t>
            </a:r>
          </a:p>
          <a:p>
            <a:r>
              <a:rPr lang="en-US" dirty="0" smtClean="0"/>
              <a:t>Involve</a:t>
            </a:r>
            <a:r>
              <a:rPr lang="en-US" sz="2000" dirty="0" smtClean="0"/>
              <a:t>s </a:t>
            </a:r>
            <a:r>
              <a:rPr lang="en-US" sz="2000" dirty="0"/>
              <a:t>screening all residents in the facility and narrowing </a:t>
            </a:r>
            <a:r>
              <a:rPr lang="en-US" sz="2000" dirty="0" smtClean="0"/>
              <a:t>down </a:t>
            </a:r>
            <a:r>
              <a:rPr lang="en-US" sz="2000" dirty="0"/>
              <a:t>to an initial pool of about eight residents per </a:t>
            </a:r>
            <a:r>
              <a:rPr lang="en-US" sz="2000" dirty="0" smtClean="0"/>
              <a:t>surveyor</a:t>
            </a:r>
          </a:p>
          <a:p>
            <a:r>
              <a:rPr lang="en-US" sz="2000" dirty="0" smtClean="0"/>
              <a:t>Surveyors </a:t>
            </a:r>
            <a:r>
              <a:rPr lang="en-US" sz="2000" dirty="0"/>
              <a:t>complete an observation, interview (if appropriate</a:t>
            </a:r>
            <a:r>
              <a:rPr lang="en-US" sz="2000" dirty="0" smtClean="0"/>
              <a:t>) </a:t>
            </a:r>
            <a:r>
              <a:rPr lang="en-US" sz="2000" dirty="0"/>
              <a:t>and </a:t>
            </a:r>
            <a:r>
              <a:rPr lang="en-US" sz="2000" b="1" u="sng" dirty="0"/>
              <a:t>limited record review </a:t>
            </a:r>
            <a:r>
              <a:rPr lang="en-US" sz="2000" dirty="0"/>
              <a:t>for the initial pool residents to help the team further narrow residents from the initial pool to identify residents who should be in the </a:t>
            </a:r>
            <a:r>
              <a:rPr lang="en-US" sz="2000" dirty="0" smtClean="0"/>
              <a:t>sample</a:t>
            </a:r>
            <a:endParaRPr lang="en-US" dirty="0"/>
          </a:p>
          <a:p>
            <a:r>
              <a:rPr lang="en-US" sz="2000" dirty="0" smtClean="0"/>
              <a:t>Surveyors </a:t>
            </a:r>
            <a:r>
              <a:rPr lang="en-US" sz="2000" dirty="0"/>
              <a:t>use the survey software to complete an interview (if possible), </a:t>
            </a:r>
            <a:r>
              <a:rPr lang="en-US" sz="2000" dirty="0" smtClean="0"/>
              <a:t>observation </a:t>
            </a:r>
            <a:r>
              <a:rPr lang="en-US" sz="2000" dirty="0"/>
              <a:t>and </a:t>
            </a:r>
            <a:r>
              <a:rPr lang="en-US" sz="2000" b="1" u="sng" dirty="0"/>
              <a:t>limited record review </a:t>
            </a:r>
            <a:r>
              <a:rPr lang="en-US" sz="2000" dirty="0"/>
              <a:t>for each initial pool </a:t>
            </a:r>
            <a:r>
              <a:rPr lang="en-US" sz="2000" dirty="0" smtClean="0"/>
              <a:t>resident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21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CMS LTCSP: Sample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433F3A"/>
              </a:solidFill>
            </a:endParaRPr>
          </a:p>
          <a:p>
            <a:r>
              <a:rPr lang="en-US" dirty="0" smtClean="0">
                <a:solidFill>
                  <a:srgbClr val="433F3A"/>
                </a:solidFill>
              </a:rPr>
              <a:t>The </a:t>
            </a:r>
            <a:r>
              <a:rPr lang="en-US" dirty="0">
                <a:solidFill>
                  <a:srgbClr val="433F3A"/>
                </a:solidFill>
              </a:rPr>
              <a:t>expected sample size is based on facility census. At the start of the survey, the </a:t>
            </a:r>
            <a:r>
              <a:rPr lang="en-US" dirty="0" smtClean="0">
                <a:solidFill>
                  <a:srgbClr val="433F3A"/>
                </a:solidFill>
              </a:rPr>
              <a:t>offsite </a:t>
            </a:r>
            <a:r>
              <a:rPr lang="en-US" dirty="0">
                <a:solidFill>
                  <a:srgbClr val="433F3A"/>
                </a:solidFill>
              </a:rPr>
              <a:t>selected residents chosen based on </a:t>
            </a:r>
            <a:r>
              <a:rPr lang="en-US" b="1" u="sng" dirty="0">
                <a:solidFill>
                  <a:srgbClr val="433F3A"/>
                </a:solidFill>
              </a:rPr>
              <a:t>MDS indicators </a:t>
            </a:r>
            <a:r>
              <a:rPr lang="en-US" dirty="0">
                <a:solidFill>
                  <a:srgbClr val="433F3A"/>
                </a:solidFill>
              </a:rPr>
              <a:t>make up 70% of the expected sample </a:t>
            </a:r>
            <a:r>
              <a:rPr lang="en-US" dirty="0" smtClean="0">
                <a:solidFill>
                  <a:srgbClr val="433F3A"/>
                </a:solidFill>
              </a:rPr>
              <a:t>size. </a:t>
            </a:r>
          </a:p>
          <a:p>
            <a:pPr lvl="1"/>
            <a:r>
              <a:rPr lang="en-US" dirty="0" smtClean="0">
                <a:solidFill>
                  <a:srgbClr val="433F3A"/>
                </a:solidFill>
              </a:rPr>
              <a:t>Medical record documentation must support the coding of the MDS</a:t>
            </a:r>
          </a:p>
          <a:p>
            <a:pPr lvl="1"/>
            <a:r>
              <a:rPr lang="en-US" dirty="0" smtClean="0">
                <a:solidFill>
                  <a:srgbClr val="433F3A"/>
                </a:solidFill>
              </a:rPr>
              <a:t>MDS support documentation must demonstrate the next step to not only support the coded item but address it in terms of intervention and monitoring for effectiveness </a:t>
            </a:r>
            <a:endParaRPr lang="en-US" dirty="0">
              <a:solidFill>
                <a:srgbClr val="433F3A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79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7" t="126" r="25090" b="-126"/>
          <a:stretch/>
        </p:blipFill>
        <p:spPr>
          <a:xfrm>
            <a:off x="6755" y="0"/>
            <a:ext cx="454606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CMS LTCSP: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Residents who are </a:t>
            </a:r>
            <a:r>
              <a:rPr lang="en-US" sz="1800" dirty="0"/>
              <a:t>non-interviewable, </a:t>
            </a:r>
            <a:r>
              <a:rPr lang="en-US" sz="1800" dirty="0" smtClean="0"/>
              <a:t>refused </a:t>
            </a:r>
            <a:r>
              <a:rPr lang="en-US" sz="1800" dirty="0"/>
              <a:t>or unavailable, </a:t>
            </a:r>
            <a:r>
              <a:rPr lang="en-US" sz="1800" dirty="0" smtClean="0"/>
              <a:t>the record is reviewed </a:t>
            </a:r>
            <a:r>
              <a:rPr lang="en-US" sz="1800" dirty="0"/>
              <a:t>for the following </a:t>
            </a:r>
            <a:r>
              <a:rPr lang="en-US" sz="1800" dirty="0" smtClean="0"/>
              <a:t>primary information</a:t>
            </a:r>
            <a:r>
              <a:rPr lang="en-US" sz="1800" dirty="0"/>
              <a:t>: </a:t>
            </a:r>
            <a:endParaRPr lang="en-US" sz="1800" dirty="0" smtClean="0"/>
          </a:p>
          <a:p>
            <a:pPr lvl="1"/>
            <a:r>
              <a:rPr lang="en-US" sz="1400" b="1" dirty="0"/>
              <a:t>P</a:t>
            </a:r>
            <a:r>
              <a:rPr lang="en-US" sz="1400" b="1" dirty="0" smtClean="0"/>
              <a:t>ressure </a:t>
            </a:r>
            <a:r>
              <a:rPr lang="en-US" sz="1400" b="1" dirty="0"/>
              <a:t>ulcers, </a:t>
            </a:r>
            <a:endParaRPr lang="en-US" sz="1400" b="1" dirty="0" smtClean="0"/>
          </a:p>
          <a:p>
            <a:pPr lvl="1"/>
            <a:r>
              <a:rPr lang="en-US" sz="1400" b="1" dirty="0"/>
              <a:t>D</a:t>
            </a:r>
            <a:r>
              <a:rPr lang="en-US" sz="1400" b="1" dirty="0" smtClean="0"/>
              <a:t>ialysis</a:t>
            </a:r>
            <a:r>
              <a:rPr lang="en-US" sz="1400" b="1" dirty="0"/>
              <a:t>, </a:t>
            </a:r>
            <a:endParaRPr lang="en-US" sz="1400" b="1" dirty="0" smtClean="0"/>
          </a:p>
          <a:p>
            <a:pPr lvl="1"/>
            <a:r>
              <a:rPr lang="en-US" sz="1400" b="1" dirty="0"/>
              <a:t>I</a:t>
            </a:r>
            <a:r>
              <a:rPr lang="en-US" sz="1400" b="1" dirty="0" smtClean="0"/>
              <a:t>nfections</a:t>
            </a:r>
            <a:r>
              <a:rPr lang="en-US" sz="1400" b="1" dirty="0"/>
              <a:t>, </a:t>
            </a:r>
            <a:endParaRPr lang="en-US" sz="1400" b="1" dirty="0" smtClean="0"/>
          </a:p>
          <a:p>
            <a:pPr lvl="1"/>
            <a:r>
              <a:rPr lang="en-US" sz="1400" b="1" dirty="0"/>
              <a:t>N</a:t>
            </a:r>
            <a:r>
              <a:rPr lang="en-US" sz="1400" b="1" dirty="0" smtClean="0"/>
              <a:t>utrition </a:t>
            </a:r>
            <a:r>
              <a:rPr lang="en-US" sz="1400" dirty="0" smtClean="0"/>
              <a:t>(% </a:t>
            </a:r>
            <a:r>
              <a:rPr lang="en-US" sz="1400" dirty="0"/>
              <a:t>weight loss)</a:t>
            </a:r>
            <a:r>
              <a:rPr lang="en-US" sz="1400" b="1" dirty="0"/>
              <a:t>, </a:t>
            </a:r>
            <a:endParaRPr lang="en-US" sz="1400" b="1" dirty="0" smtClean="0"/>
          </a:p>
          <a:p>
            <a:pPr lvl="1"/>
            <a:r>
              <a:rPr lang="en-US" sz="1400" b="1" dirty="0"/>
              <a:t>F</a:t>
            </a:r>
            <a:r>
              <a:rPr lang="en-US" sz="1400" b="1" dirty="0" smtClean="0"/>
              <a:t>alls </a:t>
            </a:r>
            <a:r>
              <a:rPr lang="en-US" sz="1400" dirty="0"/>
              <a:t>in the last 120 days</a:t>
            </a:r>
            <a:r>
              <a:rPr lang="en-US" sz="1400" b="1" dirty="0"/>
              <a:t>, </a:t>
            </a:r>
            <a:endParaRPr lang="en-US" sz="1400" b="1" dirty="0" smtClean="0"/>
          </a:p>
          <a:p>
            <a:pPr lvl="1"/>
            <a:r>
              <a:rPr lang="en-US" sz="1400" b="1" dirty="0" smtClean="0"/>
              <a:t>ADL </a:t>
            </a:r>
            <a:r>
              <a:rPr lang="en-US" sz="1400" b="1" dirty="0"/>
              <a:t>decline </a:t>
            </a:r>
            <a:r>
              <a:rPr lang="en-US" sz="1400" dirty="0"/>
              <a:t>in the last 120 days</a:t>
            </a:r>
            <a:r>
              <a:rPr lang="en-US" sz="1400" b="1" dirty="0"/>
              <a:t>, </a:t>
            </a:r>
            <a:endParaRPr lang="en-US" sz="1400" b="1" dirty="0" smtClean="0"/>
          </a:p>
          <a:p>
            <a:pPr lvl="1"/>
            <a:r>
              <a:rPr lang="en-US" sz="1400" b="1" dirty="0"/>
              <a:t>L</a:t>
            </a:r>
            <a:r>
              <a:rPr lang="en-US" sz="1400" b="1" dirty="0" smtClean="0"/>
              <a:t>ow </a:t>
            </a:r>
            <a:r>
              <a:rPr lang="en-US" sz="1400" b="1" dirty="0"/>
              <a:t>risk bladder and bowel (B&amp;B), </a:t>
            </a:r>
            <a:endParaRPr lang="en-US" sz="1400" b="1" dirty="0" smtClean="0"/>
          </a:p>
          <a:p>
            <a:pPr lvl="1"/>
            <a:r>
              <a:rPr lang="en-US" sz="1400" b="1" dirty="0"/>
              <a:t>U</a:t>
            </a:r>
            <a:r>
              <a:rPr lang="en-US" sz="1400" b="1" dirty="0" smtClean="0"/>
              <a:t>nplanned </a:t>
            </a:r>
            <a:r>
              <a:rPr lang="en-US" sz="1400" b="1" dirty="0"/>
              <a:t>hospitalizations, elopement </a:t>
            </a:r>
            <a:r>
              <a:rPr lang="en-US" sz="1400" dirty="0"/>
              <a:t>and </a:t>
            </a:r>
            <a:r>
              <a:rPr lang="en-US" sz="1400" b="1" dirty="0"/>
              <a:t>change of condition </a:t>
            </a:r>
            <a:r>
              <a:rPr lang="en-US" sz="1400" dirty="0"/>
              <a:t>in the last 120 </a:t>
            </a:r>
            <a:r>
              <a:rPr lang="en-US" sz="1400" dirty="0" smtClean="0"/>
              <a:t>days</a:t>
            </a:r>
            <a:endParaRPr lang="en-US" sz="1400" dirty="0"/>
          </a:p>
          <a:p>
            <a:pPr marL="0" indent="0"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05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CMS LTCSP: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Residents </a:t>
            </a:r>
            <a:r>
              <a:rPr lang="en-US" dirty="0"/>
              <a:t>in the initial </a:t>
            </a:r>
            <a:r>
              <a:rPr lang="en-US" dirty="0" smtClean="0"/>
              <a:t>pool </a:t>
            </a:r>
            <a:r>
              <a:rPr lang="en-US" dirty="0"/>
              <a:t>currently receiving </a:t>
            </a:r>
            <a:r>
              <a:rPr lang="en-US" b="1" dirty="0"/>
              <a:t>insulin, an anticoagulant, an antipsychotic with a diagnosis of Alzheimer’s </a:t>
            </a:r>
            <a:r>
              <a:rPr lang="en-US" dirty="0"/>
              <a:t>or </a:t>
            </a:r>
            <a:r>
              <a:rPr lang="en-US" b="1" dirty="0" smtClean="0"/>
              <a:t>dementia,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smtClean="0"/>
              <a:t>have </a:t>
            </a:r>
            <a:r>
              <a:rPr lang="en-US" dirty="0"/>
              <a:t>an appropriate diagnosis but </a:t>
            </a:r>
            <a:r>
              <a:rPr lang="en-US" dirty="0" smtClean="0"/>
              <a:t>are </a:t>
            </a:r>
            <a:r>
              <a:rPr lang="en-US" dirty="0"/>
              <a:t>not receiving </a:t>
            </a:r>
            <a:r>
              <a:rPr lang="en-US" b="1" dirty="0"/>
              <a:t>PASARR Level II </a:t>
            </a:r>
            <a:r>
              <a:rPr lang="en-US" dirty="0"/>
              <a:t>services, </a:t>
            </a:r>
            <a:r>
              <a:rPr lang="en-US" dirty="0" smtClean="0"/>
              <a:t>will have </a:t>
            </a:r>
            <a:r>
              <a:rPr lang="en-US" b="1" dirty="0" smtClean="0"/>
              <a:t>medical record documentation </a:t>
            </a:r>
            <a:r>
              <a:rPr lang="en-US" dirty="0" smtClean="0"/>
              <a:t>reviewed </a:t>
            </a:r>
            <a:r>
              <a:rPr lang="en-US" dirty="0"/>
              <a:t>to confirm the information</a:t>
            </a:r>
            <a:r>
              <a:rPr lang="en-US" b="1" dirty="0"/>
              <a:t>. </a:t>
            </a:r>
            <a:endParaRPr lang="en-US" dirty="0"/>
          </a:p>
          <a:p>
            <a:r>
              <a:rPr lang="en-US" dirty="0"/>
              <a:t>N</a:t>
            </a:r>
            <a:r>
              <a:rPr lang="en-US" dirty="0" smtClean="0"/>
              <a:t>ewly </a:t>
            </a:r>
            <a:r>
              <a:rPr lang="en-US" dirty="0"/>
              <a:t>admitted residents in the initial pool who did not have an MDS, </a:t>
            </a:r>
            <a:r>
              <a:rPr lang="en-US" dirty="0" smtClean="0"/>
              <a:t>will have a </a:t>
            </a:r>
            <a:r>
              <a:rPr lang="en-US" b="1" dirty="0" smtClean="0"/>
              <a:t>medical record documentation </a:t>
            </a:r>
            <a:r>
              <a:rPr lang="en-US" dirty="0" smtClean="0"/>
              <a:t>review completed </a:t>
            </a:r>
            <a:r>
              <a:rPr lang="en-US" dirty="0"/>
              <a:t>to identify current </a:t>
            </a:r>
            <a:r>
              <a:rPr lang="en-US" b="1" dirty="0"/>
              <a:t>high risk meds </a:t>
            </a:r>
            <a:r>
              <a:rPr lang="en-US" dirty="0"/>
              <a:t>and </a:t>
            </a:r>
            <a:r>
              <a:rPr lang="en-US" b="1" dirty="0"/>
              <a:t>hospice</a:t>
            </a:r>
            <a:r>
              <a:rPr lang="en-US" sz="2400" dirty="0"/>
              <a:t>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91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kerTillyPPT">
  <a:themeElements>
    <a:clrScheme name="Custom 197">
      <a:dk1>
        <a:srgbClr val="003D5E"/>
      </a:dk1>
      <a:lt1>
        <a:srgbClr val="FFFFFF"/>
      </a:lt1>
      <a:dk2>
        <a:srgbClr val="59B7E8"/>
      </a:dk2>
      <a:lt2>
        <a:srgbClr val="867F74"/>
      </a:lt2>
      <a:accent1>
        <a:srgbClr val="BC4254"/>
      </a:accent1>
      <a:accent2>
        <a:srgbClr val="F47C2A"/>
      </a:accent2>
      <a:accent3>
        <a:srgbClr val="E7A513"/>
      </a:accent3>
      <a:accent4>
        <a:srgbClr val="9BBC64"/>
      </a:accent4>
      <a:accent5>
        <a:srgbClr val="0097AF"/>
      </a:accent5>
      <a:accent6>
        <a:srgbClr val="4D3594"/>
      </a:accent6>
      <a:hlink>
        <a:srgbClr val="F39D45"/>
      </a:hlink>
      <a:folHlink>
        <a:srgbClr val="B6398D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kerTillyPPT" id="{3A9145C6-1554-CB4C-B70E-E2920C361B75}" vid="{ED97E228-4DDD-2F4E-9CA4-876F28C244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BakerTillyPPT</Template>
  <TotalTime>12060</TotalTime>
  <Words>3442</Words>
  <Application>Microsoft Office PowerPoint</Application>
  <PresentationFormat>On-screen Show (16:9)</PresentationFormat>
  <Paragraphs>438</Paragraphs>
  <Slides>53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BakerTillyPPT</vt:lpstr>
      <vt:lpstr>PowerPoint Presentation</vt:lpstr>
      <vt:lpstr>PowerPoint Presentation</vt:lpstr>
      <vt:lpstr>Disclaimer</vt:lpstr>
      <vt:lpstr>Objectives</vt:lpstr>
      <vt:lpstr>CMS Long Term Care Survey Process</vt:lpstr>
      <vt:lpstr>CMS LTCSP: Initial pool process</vt:lpstr>
      <vt:lpstr>CMS LTCSP: Sample selection</vt:lpstr>
      <vt:lpstr>CMS LTCSP: Documentation</vt:lpstr>
      <vt:lpstr>CMS LTCSP: Documentation</vt:lpstr>
      <vt:lpstr>CMS LTCSP: Critical Element Pathways</vt:lpstr>
      <vt:lpstr>CMS LTCSP: Critical Element Pathways</vt:lpstr>
      <vt:lpstr>CMS LTCSP: Critical Element Pathways</vt:lpstr>
      <vt:lpstr>CMS LTCSP: Critical Element Pathways</vt:lpstr>
      <vt:lpstr>CMS LTCSP: Critical Element Pathways</vt:lpstr>
      <vt:lpstr>CMS LTCSP: Critical Element Pathways</vt:lpstr>
      <vt:lpstr>CMS LTCSP: Critical Element Pathways</vt:lpstr>
      <vt:lpstr>CMS LTCSP: Critical Element Pathways</vt:lpstr>
      <vt:lpstr>CMS LTCSP: Critical Element Pathways</vt:lpstr>
      <vt:lpstr>CMS LTCSP: Critical Element Pathways</vt:lpstr>
      <vt:lpstr>CMS LTCSP: Critical Element Pathways</vt:lpstr>
      <vt:lpstr>CMS LTCSP: Critical Element Pathways</vt:lpstr>
      <vt:lpstr>CMS LTCSP: Critical Element Pathways</vt:lpstr>
      <vt:lpstr>CMS LTCSP: Critical Element Pathways</vt:lpstr>
      <vt:lpstr>CMS LTCSP: Critical Element Pathways</vt:lpstr>
      <vt:lpstr>CMS LTCSP: Critical Element Pathways</vt:lpstr>
      <vt:lpstr>CMS LTCSP: Critical Element Pathways</vt:lpstr>
      <vt:lpstr>CMS LTCSP: Critical Element Pathways</vt:lpstr>
      <vt:lpstr>CMS LTCSP: Critical Element Pathways</vt:lpstr>
      <vt:lpstr>CMS LTCSP: Critical Element Pathways</vt:lpstr>
      <vt:lpstr>CMS LTCSP: Critical Element Pathways</vt:lpstr>
      <vt:lpstr>CMS LTCSP: Critical Element Pathways</vt:lpstr>
      <vt:lpstr>CMS LTCSP: Critical Element Pathways</vt:lpstr>
      <vt:lpstr>CMS LTCSP: Critical Element Pathways</vt:lpstr>
      <vt:lpstr>CMS LTCSP: Critical Element Pathways</vt:lpstr>
      <vt:lpstr>CMS LTCSP: Critical Element Pathways</vt:lpstr>
      <vt:lpstr>CMS LTCSP: Critical Element Pathways</vt:lpstr>
      <vt:lpstr>CMS LTCSP: Critical Element Pathways</vt:lpstr>
      <vt:lpstr>CMS LTCSP: Critical Element Pathways</vt:lpstr>
      <vt:lpstr>CMS LTCSP: Critical Element Pathways</vt:lpstr>
      <vt:lpstr>CMS LTCSP: Critical Element Pathways</vt:lpstr>
      <vt:lpstr>CMS LTCSP: Critical Element Pathways</vt:lpstr>
      <vt:lpstr>CMS LTCSP: Critical Element Pathways</vt:lpstr>
      <vt:lpstr>CMS LTCSP: Critical Element Pathways</vt:lpstr>
      <vt:lpstr>CMS LTCSP: Critical Element Pathways</vt:lpstr>
      <vt:lpstr>CMS LTCSP: Critical Element Pathways</vt:lpstr>
      <vt:lpstr>CMS LTCSP: Critical Element Pathways</vt:lpstr>
      <vt:lpstr>CMS LTCSP: Critical Element Pathways</vt:lpstr>
      <vt:lpstr>CMS LTCSP: Critical Element Pathways</vt:lpstr>
      <vt:lpstr>CMS LTCSP: Critical Element Pathways</vt:lpstr>
      <vt:lpstr>CMS LTCSP: Critical Element Pathways</vt:lpstr>
      <vt:lpstr>CMS LTCSP: Critical Element Pathways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Steger</dc:creator>
  <cp:lastModifiedBy>Amy Greenbaum</cp:lastModifiedBy>
  <cp:revision>443</cp:revision>
  <cp:lastPrinted>2017-08-29T15:36:27Z</cp:lastPrinted>
  <dcterms:created xsi:type="dcterms:W3CDTF">2017-05-10T23:00:40Z</dcterms:created>
  <dcterms:modified xsi:type="dcterms:W3CDTF">2018-04-30T16:55:08Z</dcterms:modified>
</cp:coreProperties>
</file>