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5" r:id="rId2"/>
  </p:sldMasterIdLst>
  <p:sldIdLst>
    <p:sldId id="258" r:id="rId3"/>
    <p:sldId id="259" r:id="rId4"/>
    <p:sldId id="289" r:id="rId5"/>
    <p:sldId id="287" r:id="rId6"/>
    <p:sldId id="288" r:id="rId7"/>
    <p:sldId id="290" r:id="rId8"/>
    <p:sldId id="268" r:id="rId9"/>
    <p:sldId id="282" r:id="rId10"/>
    <p:sldId id="271" r:id="rId11"/>
    <p:sldId id="276" r:id="rId12"/>
    <p:sldId id="269" r:id="rId13"/>
    <p:sldId id="286" r:id="rId14"/>
    <p:sldId id="270" r:id="rId15"/>
    <p:sldId id="272" r:id="rId16"/>
    <p:sldId id="273" r:id="rId17"/>
    <p:sldId id="275" r:id="rId18"/>
    <p:sldId id="284" r:id="rId19"/>
    <p:sldId id="274" r:id="rId20"/>
    <p:sldId id="280" r:id="rId21"/>
    <p:sldId id="277" r:id="rId22"/>
    <p:sldId id="278" r:id="rId23"/>
    <p:sldId id="266" r:id="rId24"/>
    <p:sldId id="281" r:id="rId25"/>
    <p:sldId id="267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56B"/>
    <a:srgbClr val="9BD1E9"/>
    <a:srgbClr val="96D1EE"/>
    <a:srgbClr val="0099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1" autoAdjust="0"/>
    <p:restoredTop sz="94682"/>
  </p:normalViewPr>
  <p:slideViewPr>
    <p:cSldViewPr snapToGrid="0" snapToObjects="1">
      <p:cViewPr>
        <p:scale>
          <a:sx n="124" d="100"/>
          <a:sy n="124" d="100"/>
        </p:scale>
        <p:origin x="-192" y="-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7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9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87AF-2A93-C14A-843D-4C107E0B56EF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B7D7-96F9-804E-9E62-4BF1BF44E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02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59764"/>
            <a:ext cx="7886700" cy="4232114"/>
          </a:xfrm>
        </p:spPr>
        <p:txBody>
          <a:bodyPr anchor="ctr" anchorCtr="0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47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37630"/>
            <a:ext cx="6858000" cy="1166064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39881"/>
            <a:ext cx="6858000" cy="67598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3A08-CDB3-F64C-A411-2E9AA4E6DB8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EBEE-A8D1-FE4E-BEF1-47CE8725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34975"/>
            <a:ext cx="7886700" cy="7747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344238"/>
            <a:ext cx="7886700" cy="1288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3A08-CDB3-F64C-A411-2E9AA4E6DB8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EBEE-A8D1-FE4E-BEF1-47CE8725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29382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2504974"/>
            <a:ext cx="4629150" cy="215846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493969"/>
            <a:ext cx="2949178" cy="1169471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3A08-CDB3-F64C-A411-2E9AA4E6DB8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3EBEE-A8D1-FE4E-BEF1-47CE8725F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9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0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8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0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7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1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61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5242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47801"/>
            <a:ext cx="7886700" cy="263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4A54B-C59E-194C-878D-DAFA5C3BE2C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8B793-424D-3249-80B9-1FDA540C12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" y="0"/>
            <a:ext cx="9138878" cy="859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90" y="175676"/>
            <a:ext cx="1721019" cy="5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1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73" r:id="rId13"/>
    <p:sldLayoutId id="2147483680" r:id="rId14"/>
    <p:sldLayoutId id="214748368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269427"/>
            <a:ext cx="7886700" cy="870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140161"/>
            <a:ext cx="7886700" cy="1524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23A08-CDB3-F64C-A411-2E9AA4E6DB8D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3EBEE-A8D1-FE4E-BEF1-47CE8725FD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01" y="4280835"/>
            <a:ext cx="1648904" cy="48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4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dingage.org/members/lgbt-new-cms-training-tool-needs-and-rights-older-adults%C2%A0" TargetMode="External"/><Relationship Id="rId7" Type="http://schemas.openxmlformats.org/officeDocument/2006/relationships/hyperlink" Target="https://www.lgbtmap.org/file/understanding-issues-facing-lgbt-older-adults.pdf" TargetMode="External"/><Relationship Id="rId2" Type="http://schemas.openxmlformats.org/officeDocument/2006/relationships/hyperlink" Target="http://www.sageusa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gbtagingcenter.org/" TargetMode="External"/><Relationship Id="rId5" Type="http://schemas.openxmlformats.org/officeDocument/2006/relationships/hyperlink" Target="https://store.acponline.org/ebizatpro/Default.aspx?TabID=251&amp;ProductId=21572" TargetMode="External"/><Relationship Id="rId4" Type="http://schemas.openxmlformats.org/officeDocument/2006/relationships/hyperlink" Target="https://www.lgbthealtheducation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gbthealtheducation.org/about-us/technical-assistance/" TargetMode="External"/><Relationship Id="rId2" Type="http://schemas.openxmlformats.org/officeDocument/2006/relationships/hyperlink" Target="http://www.sageusa.care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oaskdotell.org/" TargetMode="External"/><Relationship Id="rId4" Type="http://schemas.openxmlformats.org/officeDocument/2006/relationships/hyperlink" Target="https://www.lgbthealtheducation.org/wp-content/uploads/Collecting-Sexual-Orientation-and-Gender-Identity-Data-in-EHRs-2016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perez@mchny.org" TargetMode="External"/><Relationship Id="rId2" Type="http://schemas.openxmlformats.org/officeDocument/2006/relationships/hyperlink" Target="mailto:jstrohl@actorsfund.org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leone@spiezlegroup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F0255-62AA-4180-89B4-E0AD4DFCF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300" y="2571750"/>
            <a:ext cx="8407400" cy="116606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D3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CULTURALLY COMPETENT CARE</a:t>
            </a:r>
            <a:br>
              <a:rPr lang="en-US" sz="3200" b="1" dirty="0">
                <a:solidFill>
                  <a:srgbClr val="1D3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solidFill>
                  <a:srgbClr val="1D3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1D356B"/>
                </a:solidFill>
              </a:rPr>
              <a:t/>
            </a:r>
            <a:br>
              <a:rPr lang="en-US" sz="3200" b="1" dirty="0">
                <a:solidFill>
                  <a:srgbClr val="1D356B"/>
                </a:solidFill>
              </a:rPr>
            </a:br>
            <a:r>
              <a:rPr lang="en-US" sz="3200" b="1" dirty="0">
                <a:solidFill>
                  <a:srgbClr val="1D356B"/>
                </a:solidFill>
                <a:latin typeface="+mn-lt"/>
              </a:rPr>
              <a:t>ADDRESSING THE NEEDS OF LGBTQ SENIORS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6967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3B08BD-5D57-4AA3-B77D-4EBE21ED9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-468135"/>
            <a:ext cx="8030399" cy="60280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785734-0DBE-4FD4-8A58-D68CF73B34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5D341C4-35C9-4F59-A774-1EE1F11EB7D1}"/>
              </a:ext>
            </a:extLst>
          </p:cNvPr>
          <p:cNvSpPr/>
          <p:nvPr/>
        </p:nvSpPr>
        <p:spPr>
          <a:xfrm>
            <a:off x="-8164" y="-25879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579F05-0A56-4E8B-95C5-AFE8C993F9FF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D747F9-2F3E-426A-8B23-A9956BD1176F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Kaiser Health News</a:t>
            </a:r>
          </a:p>
        </p:txBody>
      </p:sp>
    </p:spTree>
    <p:extLst>
      <p:ext uri="{BB962C8B-B14F-4D97-AF65-F5344CB8AC3E}">
        <p14:creationId xmlns:p14="http://schemas.microsoft.com/office/powerpoint/2010/main" val="2502298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94459A-6380-410D-A112-9B674433D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3" y="-1640"/>
            <a:ext cx="8327572" cy="51451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CD70A41-107D-4C48-8597-2A4DC07F67CF}"/>
              </a:ext>
            </a:extLst>
          </p:cNvPr>
          <p:cNvSpPr/>
          <p:nvPr/>
        </p:nvSpPr>
        <p:spPr>
          <a:xfrm>
            <a:off x="-5442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AC2CCC-865F-449A-9EE0-778392D63D28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B94A72-CF15-4C26-AB68-5F36BBDA128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99963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8900C9-697E-4D47-9DE4-B6D70C0CEAC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DB5CDE7-7DCC-4984-980D-43A12937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87" y="2486616"/>
            <a:ext cx="7570626" cy="38589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Myths and Realities of Caring for LGBT Seniors 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B65E02-86D3-418C-B1F8-C96C3D7C3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-416378"/>
            <a:ext cx="7984671" cy="59885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3AF210-8E06-4539-9EC9-B898BA2E3734}"/>
              </a:ext>
            </a:extLst>
          </p:cNvPr>
          <p:cNvSpPr/>
          <p:nvPr/>
        </p:nvSpPr>
        <p:spPr>
          <a:xfrm>
            <a:off x="816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45D634-EA92-48E2-A259-E9ECA740D4C8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6CAA789-789A-49F2-B96E-F9286CE2BF9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702FA8-29F5-4A0F-A21A-74A0CADEC7D9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Methodist Home </a:t>
            </a:r>
          </a:p>
        </p:txBody>
      </p:sp>
    </p:spTree>
    <p:extLst>
      <p:ext uri="{BB962C8B-B14F-4D97-AF65-F5344CB8AC3E}">
        <p14:creationId xmlns:p14="http://schemas.microsoft.com/office/powerpoint/2010/main" val="15438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B81280-5773-495D-AF3C-4EE9A07E0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-179933"/>
            <a:ext cx="8006444" cy="53234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F03BC2-9E1F-4EFC-8947-2AF4176E842D}"/>
              </a:ext>
            </a:extLst>
          </p:cNvPr>
          <p:cNvSpPr/>
          <p:nvPr/>
        </p:nvSpPr>
        <p:spPr>
          <a:xfrm>
            <a:off x="-10884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6DBAF9-730F-41BE-97F2-4EA23C9A04A3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1CF0D2-4C82-4290-8D21-BB82229869A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E0C979-9B95-47D4-8C17-AABCF4DE925D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the Actors Fund Home</a:t>
            </a:r>
          </a:p>
        </p:txBody>
      </p:sp>
    </p:spTree>
    <p:extLst>
      <p:ext uri="{BB962C8B-B14F-4D97-AF65-F5344CB8AC3E}">
        <p14:creationId xmlns:p14="http://schemas.microsoft.com/office/powerpoint/2010/main" val="320329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1F6A34-25CE-4A26-941E-3F8B53DBA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" y="0"/>
            <a:ext cx="8006443" cy="53234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BD6997F-B2B7-42B1-9847-3647F60C4051}"/>
              </a:ext>
            </a:extLst>
          </p:cNvPr>
          <p:cNvSpPr/>
          <p:nvPr/>
        </p:nvSpPr>
        <p:spPr>
          <a:xfrm>
            <a:off x="-10883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A6FAE1-DA94-4839-A2AE-CD92ABB40EF3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64E037-09C0-4415-A70F-196E15D6761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F3C2BB-7CF7-4299-B21B-40F076CCD116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Photo Courtesy of the Actors Fund Home</a:t>
            </a:r>
          </a:p>
        </p:txBody>
      </p:sp>
    </p:spTree>
    <p:extLst>
      <p:ext uri="{BB962C8B-B14F-4D97-AF65-F5344CB8AC3E}">
        <p14:creationId xmlns:p14="http://schemas.microsoft.com/office/powerpoint/2010/main" val="33575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64A5A5-4587-4C28-849A-B9C8D46B1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3" y="-424542"/>
            <a:ext cx="8035697" cy="60267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77E0BE-7089-48FC-893C-8791108E842D}"/>
              </a:ext>
            </a:extLst>
          </p:cNvPr>
          <p:cNvSpPr/>
          <p:nvPr/>
        </p:nvSpPr>
        <p:spPr>
          <a:xfrm>
            <a:off x="-29254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0480FF8-2EC1-4EC8-81A7-BC109FFAA3C8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D8AD9B-701E-49AB-86DA-3F9FD9102EF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3D0DAA-6DE5-4796-A2CC-E9BA57609F98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Jack Carman, Design for Generations</a:t>
            </a:r>
          </a:p>
        </p:txBody>
      </p:sp>
    </p:spTree>
    <p:extLst>
      <p:ext uri="{BB962C8B-B14F-4D97-AF65-F5344CB8AC3E}">
        <p14:creationId xmlns:p14="http://schemas.microsoft.com/office/powerpoint/2010/main" val="975347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8900C9-697E-4D47-9DE4-B6D70C0CEAC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DB5CDE7-7DCC-4984-980D-43A12937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726" y="2272205"/>
            <a:ext cx="7570626" cy="38589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Recognizing Cultural Bias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785734-0DBE-4FD4-8A58-D68CF73B3461}"/>
              </a:ext>
            </a:extLst>
          </p:cNvPr>
          <p:cNvSpPr/>
          <p:nvPr/>
        </p:nvSpPr>
        <p:spPr>
          <a:xfrm>
            <a:off x="-906235" y="-579664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D3E060C-35D8-4BD6-9E4B-201B1B340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9" y="-212272"/>
            <a:ext cx="8024934" cy="53557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50FA00-B8B5-46C7-8F6D-C1FD09F71C18}"/>
              </a:ext>
            </a:extLst>
          </p:cNvPr>
          <p:cNvSpPr/>
          <p:nvPr/>
        </p:nvSpPr>
        <p:spPr>
          <a:xfrm>
            <a:off x="-16168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210BC2-453E-4EC3-BF54-9E84CE19ED4E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5E2F37-23C8-4B58-B834-86826784FDE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7A4EE0-C198-43D5-8A77-CDB01A93B6D4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Freedomforallamericans.org</a:t>
            </a:r>
          </a:p>
        </p:txBody>
      </p:sp>
    </p:spTree>
    <p:extLst>
      <p:ext uri="{BB962C8B-B14F-4D97-AF65-F5344CB8AC3E}">
        <p14:creationId xmlns:p14="http://schemas.microsoft.com/office/powerpoint/2010/main" val="3595533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84ABE3-171D-45E1-86A6-971F4EE04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" y="-82728"/>
            <a:ext cx="8006443" cy="52528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A94673B-29B5-46E6-91D3-A207DAF0BE14}"/>
              </a:ext>
            </a:extLst>
          </p:cNvPr>
          <p:cNvSpPr/>
          <p:nvPr/>
        </p:nvSpPr>
        <p:spPr>
          <a:xfrm>
            <a:off x="-10883" y="-26636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DDDF73-8901-44CE-8B33-C189C91FA72F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C88DCEB-E144-4FCF-90CD-AD640EB32C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A592D9-AA15-4D03-BB59-6F35DA8AB0DF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the Actors Fund Home</a:t>
            </a:r>
          </a:p>
        </p:txBody>
      </p:sp>
    </p:spTree>
    <p:extLst>
      <p:ext uri="{BB962C8B-B14F-4D97-AF65-F5344CB8AC3E}">
        <p14:creationId xmlns:p14="http://schemas.microsoft.com/office/powerpoint/2010/main" val="305635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1" y="1983054"/>
            <a:ext cx="7419977" cy="2389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/>
              <a:t>   </a:t>
            </a:r>
            <a:r>
              <a:rPr lang="en-US" sz="1600" dirty="0">
                <a:solidFill>
                  <a:srgbClr val="C00000"/>
                </a:solidFill>
              </a:rPr>
              <a:t>PANELISTS</a:t>
            </a:r>
          </a:p>
          <a:p>
            <a:pPr marL="0" indent="0">
              <a:buNone/>
            </a:pPr>
            <a:r>
              <a:rPr lang="en-US" sz="1800" b="1" dirty="0"/>
              <a:t>JORDAN STROHL,</a:t>
            </a:r>
            <a:r>
              <a:rPr lang="en-US" sz="1800" dirty="0"/>
              <a:t>   </a:t>
            </a:r>
            <a:r>
              <a:rPr lang="en-US" sz="1600" dirty="0"/>
              <a:t>Administrator, The Actors Fund Home</a:t>
            </a:r>
          </a:p>
          <a:p>
            <a:pPr marL="0" indent="0">
              <a:buNone/>
            </a:pPr>
            <a:r>
              <a:rPr lang="en-US" sz="1800" b="1" dirty="0"/>
              <a:t>MARIA PEREZ</a:t>
            </a:r>
            <a:r>
              <a:rPr lang="en-US" sz="1800" dirty="0"/>
              <a:t>,  </a:t>
            </a:r>
            <a:r>
              <a:rPr lang="en-US" sz="1600" dirty="0"/>
              <a:t>Administrator &amp; CEO,  Methodist Home for Nursing and Rehabilitation</a:t>
            </a:r>
          </a:p>
          <a:p>
            <a:pPr marL="0" indent="0">
              <a:buNone/>
            </a:pPr>
            <a:r>
              <a:rPr lang="en-US" sz="1800" b="1" dirty="0"/>
              <a:t>STEVE LEONE</a:t>
            </a:r>
            <a:r>
              <a:rPr lang="en-US" sz="1800" dirty="0"/>
              <a:t>    </a:t>
            </a:r>
            <a:r>
              <a:rPr lang="en-US" sz="1600" dirty="0"/>
              <a:t>Principal, Spiezle Architectural Group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C00000"/>
                </a:solidFill>
              </a:rPr>
              <a:t>   </a:t>
            </a:r>
            <a:r>
              <a:rPr lang="en-US" sz="1600" dirty="0">
                <a:solidFill>
                  <a:srgbClr val="C00000"/>
                </a:solidFill>
              </a:rPr>
              <a:t>MODERATOR</a:t>
            </a:r>
          </a:p>
          <a:p>
            <a:pPr marL="0" indent="0">
              <a:buNone/>
            </a:pPr>
            <a:r>
              <a:rPr lang="en-US" sz="1800" b="1" dirty="0"/>
              <a:t>FRANK SHERMAN,</a:t>
            </a:r>
            <a:r>
              <a:rPr lang="en-US" sz="1800" dirty="0"/>
              <a:t>  </a:t>
            </a:r>
            <a:r>
              <a:rPr lang="en-US" sz="1600" dirty="0"/>
              <a:t>Director of Sustainability, Spiezle Architectural Group</a:t>
            </a:r>
          </a:p>
        </p:txBody>
      </p:sp>
    </p:spTree>
    <p:extLst>
      <p:ext uri="{BB962C8B-B14F-4D97-AF65-F5344CB8AC3E}">
        <p14:creationId xmlns:p14="http://schemas.microsoft.com/office/powerpoint/2010/main" val="152346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A3BF61-D6FD-4F28-AC7E-53AB9D2DE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" y="-440872"/>
            <a:ext cx="7994079" cy="60007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785734-0DBE-4FD4-8A58-D68CF73B34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E760D0B-8FB2-4983-A144-973C47761E26}"/>
              </a:ext>
            </a:extLst>
          </p:cNvPr>
          <p:cNvSpPr/>
          <p:nvPr/>
        </p:nvSpPr>
        <p:spPr>
          <a:xfrm>
            <a:off x="-5442" y="-12247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3428C2D-17E2-4A9B-AD7A-A75FD3F54ED9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A9BC98-CE4E-481F-B827-4C1220C10393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PBS.org</a:t>
            </a:r>
          </a:p>
        </p:txBody>
      </p:sp>
    </p:spTree>
    <p:extLst>
      <p:ext uri="{BB962C8B-B14F-4D97-AF65-F5344CB8AC3E}">
        <p14:creationId xmlns:p14="http://schemas.microsoft.com/office/powerpoint/2010/main" val="66888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F9DB98-32F3-4BCF-9BC1-6CC94C1F4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" y="-369944"/>
            <a:ext cx="8006443" cy="60048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785734-0DBE-4FD4-8A58-D68CF73B34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12F172-1D16-484D-A573-DDFF0F92951E}"/>
              </a:ext>
            </a:extLst>
          </p:cNvPr>
          <p:cNvSpPr/>
          <p:nvPr/>
        </p:nvSpPr>
        <p:spPr>
          <a:xfrm>
            <a:off x="-10883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B9D430-5903-4D9A-BABD-41DBC43EFDB5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C273597-52E7-44DB-8464-140D5A6A5628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Pinterest</a:t>
            </a:r>
          </a:p>
        </p:txBody>
      </p:sp>
    </p:spTree>
    <p:extLst>
      <p:ext uri="{BB962C8B-B14F-4D97-AF65-F5344CB8AC3E}">
        <p14:creationId xmlns:p14="http://schemas.microsoft.com/office/powerpoint/2010/main" val="1601832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38572"/>
            <a:ext cx="6858000" cy="385895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rgbClr val="1D356B"/>
                </a:solidFill>
              </a:rPr>
              <a:t>Resources: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E0C254-5FB5-4B52-B8C6-2BD0CC5E0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08" y="1262584"/>
            <a:ext cx="7794472" cy="3191934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ORGANIZATIONS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C00000"/>
                </a:solidFill>
              </a:rPr>
              <a:t>Services and Advocacy for LGBT Elders (SAGE):  </a:t>
            </a:r>
            <a:r>
              <a:rPr lang="en-US" sz="2000" u="sng" dirty="0">
                <a:solidFill>
                  <a:srgbClr val="C00000"/>
                </a:solidFill>
                <a:hlinkClick r:id="rId2"/>
              </a:rPr>
              <a:t>www.sageusa.org</a:t>
            </a:r>
            <a:endParaRPr lang="en-US" sz="2000" u="sng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C00000"/>
                </a:solidFill>
              </a:rPr>
              <a:t>Leading Age: ACL Learning Tool: </a:t>
            </a:r>
            <a:r>
              <a:rPr lang="en-US" sz="2000" u="sng" dirty="0">
                <a:solidFill>
                  <a:srgbClr val="C00000"/>
                </a:solidFill>
                <a:hlinkClick r:id="rId3"/>
              </a:rPr>
              <a:t>http://www.leadingage.org/members/lgbt-new-cms-training-tool-needs-and-rights-older-adults%C2%A0</a:t>
            </a:r>
            <a:endParaRPr lang="en-US" sz="2000" u="sng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C00000"/>
                </a:solidFill>
              </a:rPr>
              <a:t>National Health LGBT Learning Center – The Fenway Institute: </a:t>
            </a:r>
            <a:r>
              <a:rPr lang="en-US" sz="2000" dirty="0">
                <a:solidFill>
                  <a:srgbClr val="C00000"/>
                </a:solidFill>
                <a:hlinkClick r:id="rId4"/>
              </a:rPr>
              <a:t>https://www.lgbthealtheducation.org/</a:t>
            </a:r>
            <a:endParaRPr lang="en-US" sz="2000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C00000"/>
                </a:solidFill>
                <a:latin typeface="+mj-lt"/>
              </a:rPr>
              <a:t>Fenway Guide To Lesbian, Gay, Bisexual, And Transgender Health, 2nd Edition: </a:t>
            </a:r>
            <a:r>
              <a:rPr lang="en-US" sz="2000" dirty="0">
                <a:solidFill>
                  <a:srgbClr val="C00000"/>
                </a:solidFill>
                <a:latin typeface="+mj-lt"/>
                <a:hlinkClick r:id="rId5"/>
              </a:rPr>
              <a:t>https://store.acponline.org/ebizatpro/Default.aspx?TabID=251&amp;ProductId=21572</a:t>
            </a:r>
            <a:endParaRPr lang="en-US" sz="2000" dirty="0">
              <a:solidFill>
                <a:srgbClr val="C00000"/>
              </a:solidFill>
              <a:latin typeface="+mj-lt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C00000"/>
                </a:solidFill>
              </a:rPr>
              <a:t>National Resource Center On LGBT Aging:  </a:t>
            </a:r>
            <a:r>
              <a:rPr lang="en-US" sz="2000" u="sng" dirty="0">
                <a:solidFill>
                  <a:srgbClr val="C00000"/>
                </a:solidFill>
                <a:hlinkClick r:id="rId6"/>
              </a:rPr>
              <a:t>https://www.lgbtagingcenter.org/</a:t>
            </a:r>
            <a:endParaRPr lang="en-US" sz="2000" u="sng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C00000"/>
                </a:solidFill>
              </a:rPr>
              <a:t>Movement Advancement Project:  </a:t>
            </a:r>
            <a:r>
              <a:rPr lang="en-US" sz="2000" dirty="0">
                <a:solidFill>
                  <a:srgbClr val="C00000"/>
                </a:solidFill>
                <a:hlinkClick r:id="rId7"/>
              </a:rPr>
              <a:t>https://www.lgbtmap.org/file/understanding-issues-facing-lgbt-older-adults.pdf</a:t>
            </a:r>
            <a:endParaRPr lang="en-US" sz="20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endParaRPr lang="en-US" sz="1900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38572"/>
            <a:ext cx="6858000" cy="385895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rgbClr val="1D356B"/>
                </a:solidFill>
              </a:rPr>
              <a:t>Resources: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3E0C254-5FB5-4B52-B8C6-2BD0CC5E0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08" y="1256278"/>
            <a:ext cx="7794472" cy="319193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1400" b="1" dirty="0">
                <a:solidFill>
                  <a:srgbClr val="C00000"/>
                </a:solidFill>
              </a:rPr>
              <a:t>TRAINING AND TECHNICAL ASSISTANCE: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SAGE: </a:t>
            </a:r>
            <a:r>
              <a:rPr lang="en-US" sz="1400" u="sng" dirty="0">
                <a:solidFill>
                  <a:schemeClr val="accent3"/>
                </a:solidFill>
                <a:hlinkClick r:id="rId2"/>
              </a:rPr>
              <a:t>www.sageusa.care</a:t>
            </a:r>
            <a:endParaRPr lang="en-US" sz="1400" u="sng" dirty="0">
              <a:solidFill>
                <a:schemeClr val="accent3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National LGBT Health Education Center: </a:t>
            </a:r>
            <a:r>
              <a:rPr lang="en-US" sz="1400" dirty="0">
                <a:solidFill>
                  <a:srgbClr val="C00000"/>
                </a:solidFill>
                <a:hlinkClick r:id="rId3"/>
              </a:rPr>
              <a:t>https://www.lgbthealtheducation.org/about-us/technical-assistance/</a:t>
            </a:r>
            <a:endParaRPr lang="en-US" sz="1400" dirty="0">
              <a:solidFill>
                <a:srgbClr val="C0000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sz="1400" b="1" dirty="0">
                <a:solidFill>
                  <a:srgbClr val="C00000"/>
                </a:solidFill>
              </a:rPr>
              <a:t>GETTING STARTED</a:t>
            </a: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Collecting Sexual Orientation and Gender Identity Data in Electronic Health Records: </a:t>
            </a:r>
            <a:r>
              <a:rPr lang="en-US" sz="1400" dirty="0">
                <a:solidFill>
                  <a:srgbClr val="C00000"/>
                </a:solidFill>
                <a:hlinkClick r:id="rId4"/>
              </a:rPr>
              <a:t>https://www.lgbthealtheducation.org/wp-content/uploads/Collecting-Sexual-Orientation-and-Gender-Identity-Data-in-EHRs-2016.pdf</a:t>
            </a:r>
            <a:endParaRPr lang="en-US" sz="1400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C00000"/>
                </a:solidFill>
              </a:rPr>
              <a:t>A Toolkit for Collecting Data on Sexual Orientation and Gender Identity in Clinical Settings: </a:t>
            </a:r>
            <a:r>
              <a:rPr lang="en-US" sz="1400" dirty="0">
                <a:solidFill>
                  <a:srgbClr val="C00000"/>
                </a:solidFill>
                <a:hlinkClick r:id="rId5"/>
              </a:rPr>
              <a:t>http://doaskdotell.org/</a:t>
            </a:r>
            <a:endParaRPr lang="en-US" sz="1400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01E8195-5ACC-42B4-B221-B6A893A3B3A1}"/>
              </a:ext>
            </a:extLst>
          </p:cNvPr>
          <p:cNvSpPr txBox="1">
            <a:spLocks/>
          </p:cNvSpPr>
          <p:nvPr/>
        </p:nvSpPr>
        <p:spPr>
          <a:xfrm>
            <a:off x="821265" y="1803402"/>
            <a:ext cx="7425267" cy="2768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   </a:t>
            </a:r>
            <a:r>
              <a:rPr lang="en-US" sz="1600" dirty="0">
                <a:solidFill>
                  <a:srgbClr val="C00000"/>
                </a:solidFill>
              </a:rPr>
              <a:t>FOR MORE INFORMATION OR TO SPEAK WITH ANY OF THE PANELISTS:</a:t>
            </a:r>
          </a:p>
          <a:p>
            <a:endParaRPr lang="en-US" sz="1600" dirty="0">
              <a:solidFill>
                <a:schemeClr val="accent3"/>
              </a:solidFill>
            </a:endParaRPr>
          </a:p>
          <a:p>
            <a:pPr algn="l"/>
            <a:r>
              <a:rPr lang="en-US" b="1" dirty="0"/>
              <a:t>	</a:t>
            </a:r>
            <a:r>
              <a:rPr lang="en-US" b="1" dirty="0">
                <a:solidFill>
                  <a:srgbClr val="1D356B"/>
                </a:solidFill>
              </a:rPr>
              <a:t>JORDAN STROHL</a:t>
            </a:r>
            <a:r>
              <a:rPr lang="en-US" dirty="0">
                <a:solidFill>
                  <a:srgbClr val="1D356B"/>
                </a:solidFill>
              </a:rPr>
              <a:t>, MBA   </a:t>
            </a:r>
            <a:r>
              <a:rPr lang="en-US" sz="1600" dirty="0">
                <a:solidFill>
                  <a:srgbClr val="1D356B"/>
                </a:solidFill>
              </a:rPr>
              <a:t>	</a:t>
            </a:r>
            <a:r>
              <a:rPr lang="en-US" sz="1600" dirty="0">
                <a:solidFill>
                  <a:srgbClr val="1D356B"/>
                </a:solidFill>
                <a:hlinkClick r:id="rId2"/>
              </a:rPr>
              <a:t>jstrohl@actorsfund.org</a:t>
            </a:r>
            <a:endParaRPr lang="en-US" sz="1600" dirty="0">
              <a:solidFill>
                <a:srgbClr val="1D356B"/>
              </a:solidFill>
            </a:endParaRPr>
          </a:p>
          <a:p>
            <a:pPr algn="l"/>
            <a:r>
              <a:rPr lang="en-US" b="1" dirty="0">
                <a:solidFill>
                  <a:srgbClr val="1D356B"/>
                </a:solidFill>
              </a:rPr>
              <a:t>	MARIA PEREZ</a:t>
            </a:r>
            <a:r>
              <a:rPr lang="en-US" dirty="0">
                <a:solidFill>
                  <a:srgbClr val="1D356B"/>
                </a:solidFill>
              </a:rPr>
              <a:t>, MBA   </a:t>
            </a:r>
            <a:r>
              <a:rPr lang="pt-BR" sz="1600" dirty="0">
                <a:solidFill>
                  <a:srgbClr val="1D356B"/>
                </a:solidFill>
              </a:rPr>
              <a:t>		</a:t>
            </a:r>
            <a:r>
              <a:rPr lang="pt-BR" sz="1600" dirty="0">
                <a:solidFill>
                  <a:srgbClr val="1D356B"/>
                </a:solidFill>
                <a:hlinkClick r:id="rId3"/>
              </a:rPr>
              <a:t>mperez@mchny.org</a:t>
            </a:r>
            <a:endParaRPr lang="pt-BR" sz="1600" dirty="0">
              <a:solidFill>
                <a:srgbClr val="1D356B"/>
              </a:solidFill>
            </a:endParaRPr>
          </a:p>
          <a:p>
            <a:pPr algn="l"/>
            <a:r>
              <a:rPr lang="en-US" b="1" dirty="0">
                <a:solidFill>
                  <a:srgbClr val="1D356B"/>
                </a:solidFill>
              </a:rPr>
              <a:t>	STEVE LEONE</a:t>
            </a:r>
            <a:r>
              <a:rPr lang="en-US" dirty="0">
                <a:solidFill>
                  <a:srgbClr val="1D356B"/>
                </a:solidFill>
              </a:rPr>
              <a:t>, AIA LEED</a:t>
            </a:r>
            <a:r>
              <a:rPr lang="en-US" baseline="30000" dirty="0">
                <a:solidFill>
                  <a:srgbClr val="1D356B"/>
                </a:solidFill>
              </a:rPr>
              <a:t>AP</a:t>
            </a:r>
            <a:r>
              <a:rPr lang="en-US" dirty="0">
                <a:solidFill>
                  <a:srgbClr val="1D356B"/>
                </a:solidFill>
              </a:rPr>
              <a:t>        </a:t>
            </a:r>
            <a:r>
              <a:rPr lang="en-US" sz="1600" dirty="0">
                <a:solidFill>
                  <a:srgbClr val="1D356B"/>
                </a:solidFill>
                <a:hlinkClick r:id="rId4"/>
              </a:rPr>
              <a:t>sleone@spiezlegroup.com</a:t>
            </a:r>
            <a:r>
              <a:rPr lang="en-US" sz="1600" dirty="0">
                <a:solidFill>
                  <a:srgbClr val="1D356B"/>
                </a:solidFill>
              </a:rPr>
              <a:t> </a:t>
            </a:r>
          </a:p>
          <a:p>
            <a:pPr algn="l"/>
            <a:endParaRPr lang="en-US" sz="1600" dirty="0">
              <a:solidFill>
                <a:schemeClr val="accent3"/>
              </a:solidFill>
            </a:endParaRPr>
          </a:p>
          <a:p>
            <a:endParaRPr lang="en-US" sz="1600" dirty="0">
              <a:solidFill>
                <a:schemeClr val="accent3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</a:rPr>
              <a:t>THANK YOU FOR ATTENDING.</a:t>
            </a:r>
          </a:p>
        </p:txBody>
      </p:sp>
    </p:spTree>
    <p:extLst>
      <p:ext uri="{BB962C8B-B14F-4D97-AF65-F5344CB8AC3E}">
        <p14:creationId xmlns:p14="http://schemas.microsoft.com/office/powerpoint/2010/main" val="20988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8900C9-697E-4D47-9DE4-B6D70C0CEACD}"/>
              </a:ext>
            </a:extLst>
          </p:cNvPr>
          <p:cNvSpPr/>
          <p:nvPr/>
        </p:nvSpPr>
        <p:spPr>
          <a:xfrm>
            <a:off x="0" y="13279"/>
            <a:ext cx="9144000" cy="51435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DB5CDE7-7DCC-4984-980D-43A12937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559" y="2734394"/>
            <a:ext cx="8008882" cy="385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chemeClr val="bg1"/>
                </a:solidFill>
              </a:rPr>
              <a:t>A Growing Population of LGBTQ Older Adults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C89A5C-A35F-423F-BD90-81B3A2116A64}"/>
              </a:ext>
            </a:extLst>
          </p:cNvPr>
          <p:cNvSpPr/>
          <p:nvPr/>
        </p:nvSpPr>
        <p:spPr>
          <a:xfrm>
            <a:off x="1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2B2317-7794-445F-9BA5-2AA1C18BA4D6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00CECBC-6938-490F-B0E4-1E3FBC21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55612" cy="52058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0F4F1A-3200-455D-98F3-158746C1D6EE}"/>
              </a:ext>
            </a:extLst>
          </p:cNvPr>
          <p:cNvSpPr txBox="1"/>
          <p:nvPr/>
        </p:nvSpPr>
        <p:spPr>
          <a:xfrm>
            <a:off x="241713" y="4805341"/>
            <a:ext cx="866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Karen I. Fredriksen-Goldsen, "The Future of LGBT+ Aging: A Blueprint for Action in Services, Policies, and Research," Generations: Journal of the American Society on Aging 40, no. 2 (2016); Hyun-Jun Kim, et al., "A Collaboration for Health and Wellness: GRIOT Circle and Caring and Aging with Pride," Generations: Journal of the American Society on Aging 40, no 2 (2016); Charles A. </a:t>
            </a:r>
            <a:r>
              <a:rPr lang="en-US" sz="600" dirty="0" err="1"/>
              <a:t>Emlet</a:t>
            </a:r>
            <a:r>
              <a:rPr lang="en-US" sz="600" dirty="0"/>
              <a:t>, "Social Economic, and Health Disparities Among LGBT Older Adults," Generations: Journal of the American Society on Aging 40, no 2 (2016).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C28D32D-4B3D-48AE-82A0-562E4D16021C}"/>
              </a:ext>
            </a:extLst>
          </p:cNvPr>
          <p:cNvSpPr txBox="1"/>
          <p:nvPr/>
        </p:nvSpPr>
        <p:spPr>
          <a:xfrm>
            <a:off x="6901913" y="5005593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Graphics Courtesy of Movement Advancement Project </a:t>
            </a:r>
          </a:p>
        </p:txBody>
      </p:sp>
    </p:spTree>
    <p:extLst>
      <p:ext uri="{BB962C8B-B14F-4D97-AF65-F5344CB8AC3E}">
        <p14:creationId xmlns:p14="http://schemas.microsoft.com/office/powerpoint/2010/main" val="3763575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C89A5C-A35F-423F-BD90-81B3A2116A64}"/>
              </a:ext>
            </a:extLst>
          </p:cNvPr>
          <p:cNvSpPr/>
          <p:nvPr/>
        </p:nvSpPr>
        <p:spPr>
          <a:xfrm>
            <a:off x="1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2B2317-7794-445F-9BA5-2AA1C18BA4D6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2C19B8-0670-41B1-B278-910084C9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16324"/>
            <a:ext cx="9143999" cy="5799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B85406-6D16-4AF6-A889-0F13769C1FDE}"/>
              </a:ext>
            </a:extLst>
          </p:cNvPr>
          <p:cNvSpPr txBox="1"/>
          <p:nvPr/>
        </p:nvSpPr>
        <p:spPr>
          <a:xfrm>
            <a:off x="7017327" y="5228374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Graphics Courtesy of Movement Advancement Project </a:t>
            </a:r>
          </a:p>
        </p:txBody>
      </p:sp>
    </p:spTree>
    <p:extLst>
      <p:ext uri="{BB962C8B-B14F-4D97-AF65-F5344CB8AC3E}">
        <p14:creationId xmlns:p14="http://schemas.microsoft.com/office/powerpoint/2010/main" val="334772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8900C9-697E-4D47-9DE4-B6D70C0CEAC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DB5CDE7-7DCC-4984-980D-43A12937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559" y="2597005"/>
            <a:ext cx="8008882" cy="385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chemeClr val="bg1"/>
                </a:solidFill>
              </a:rPr>
              <a:t>Key Challenges For LGBTQ Older Adults</a:t>
            </a:r>
            <a:br>
              <a:rPr lang="en-US" sz="4400" b="1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4C34772-6875-4CAE-AFB3-44595313C5DF}"/>
              </a:ext>
            </a:extLst>
          </p:cNvPr>
          <p:cNvSpPr txBox="1">
            <a:spLocks/>
          </p:cNvSpPr>
          <p:nvPr/>
        </p:nvSpPr>
        <p:spPr>
          <a:xfrm>
            <a:off x="900546" y="4396940"/>
            <a:ext cx="7613073" cy="3858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A Lifetime of Discrimination and Lack Of Legal and Social Recognition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Reliance on Chosen Family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Lack of Competent Inclusive Healthcare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110EAC-CF46-465D-B074-67323B0F0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9" y="0"/>
            <a:ext cx="8841922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3785734-0DBE-4FD4-8A58-D68CF73B3461}"/>
              </a:ext>
            </a:extLst>
          </p:cNvPr>
          <p:cNvSpPr/>
          <p:nvPr/>
        </p:nvSpPr>
        <p:spPr>
          <a:xfrm>
            <a:off x="57151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C89A5C-A35F-423F-BD90-81B3A2116A64}"/>
              </a:ext>
            </a:extLst>
          </p:cNvPr>
          <p:cNvSpPr/>
          <p:nvPr/>
        </p:nvSpPr>
        <p:spPr>
          <a:xfrm>
            <a:off x="1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D2B2317-7794-445F-9BA5-2AA1C18BA4D6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1D7584-6460-437C-8164-29A7497505A6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Fenway Institute, fenwayfocus.com </a:t>
            </a:r>
          </a:p>
        </p:txBody>
      </p:sp>
    </p:spTree>
    <p:extLst>
      <p:ext uri="{BB962C8B-B14F-4D97-AF65-F5344CB8AC3E}">
        <p14:creationId xmlns:p14="http://schemas.microsoft.com/office/powerpoint/2010/main" val="152284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8900C9-697E-4D47-9DE4-B6D70C0CEACD}"/>
              </a:ext>
            </a:extLst>
          </p:cNvPr>
          <p:cNvSpPr/>
          <p:nvPr/>
        </p:nvSpPr>
        <p:spPr>
          <a:xfrm>
            <a:off x="0" y="13279"/>
            <a:ext cx="9144000" cy="51435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DB5CDE7-7DCC-4984-980D-43A129376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559" y="2801634"/>
            <a:ext cx="8008882" cy="3858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chemeClr val="bg1"/>
                </a:solidFill>
              </a:rPr>
              <a:t>Cultural Diversity of the LGBT Community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B73FE-1C3A-4243-BD29-66BFC4C6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5C800A-D58E-45C8-9C58-2B63F7F69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416FAE-5B7B-4124-811E-0E73B3494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0"/>
            <a:ext cx="7986032" cy="51893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98B1B1-34AA-477A-BFCD-50470E7FC5F9}"/>
              </a:ext>
            </a:extLst>
          </p:cNvPr>
          <p:cNvSpPr/>
          <p:nvPr/>
        </p:nvSpPr>
        <p:spPr>
          <a:xfrm>
            <a:off x="-15648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30B92F-732F-46AB-A5A5-00CF8D86B48D}"/>
              </a:ext>
            </a:extLst>
          </p:cNvPr>
          <p:cNvSpPr/>
          <p:nvPr/>
        </p:nvSpPr>
        <p:spPr>
          <a:xfrm>
            <a:off x="8583385" y="0"/>
            <a:ext cx="56605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0B10D93-4A0C-464B-95A5-1F2BC637AA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7772A2-4092-4FE8-A3A8-E27E2FCD52BD}"/>
              </a:ext>
            </a:extLst>
          </p:cNvPr>
          <p:cNvSpPr txBox="1"/>
          <p:nvPr/>
        </p:nvSpPr>
        <p:spPr>
          <a:xfrm>
            <a:off x="6507059" y="4913260"/>
            <a:ext cx="21266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Photo Courtesy of Fenway Institute, fenwayfocus.com </a:t>
            </a:r>
          </a:p>
        </p:txBody>
      </p:sp>
    </p:spTree>
    <p:extLst>
      <p:ext uri="{BB962C8B-B14F-4D97-AF65-F5344CB8AC3E}">
        <p14:creationId xmlns:p14="http://schemas.microsoft.com/office/powerpoint/2010/main" val="260135580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ife on Purpose" id="{028CA5D8-E547-E544-8940-80136BD36BA7}" vid="{CBC31B45-D4B5-224B-AF6D-46E763C3DDB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ife on Purpose" id="{028CA5D8-E547-E544-8940-80136BD36BA7}" vid="{56D56C1F-8409-6A4F-9787-266579F5A4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4830</TotalTime>
  <Words>434</Words>
  <Application>Microsoft Office PowerPoint</Application>
  <PresentationFormat>On-screen Show (16:9)</PresentationFormat>
  <Paragraphs>55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Custom Design</vt:lpstr>
      <vt:lpstr>1_Custom Design</vt:lpstr>
      <vt:lpstr>CULTURALLY COMPETENT CARE   ADDRESSING THE NEEDS OF LGBTQ SENIORS</vt:lpstr>
      <vt:lpstr>PowerPoint Presentation</vt:lpstr>
      <vt:lpstr>A Growing Population of LGBTQ Older Adults</vt:lpstr>
      <vt:lpstr>PowerPoint Presentation</vt:lpstr>
      <vt:lpstr>PowerPoint Presentation</vt:lpstr>
      <vt:lpstr>Key Challenges For LGBTQ Older Adults </vt:lpstr>
      <vt:lpstr>PowerPoint Presentation</vt:lpstr>
      <vt:lpstr>Cultural Diversity of the LGBT Community</vt:lpstr>
      <vt:lpstr>PowerPoint Presentation</vt:lpstr>
      <vt:lpstr>PowerPoint Presentation</vt:lpstr>
      <vt:lpstr>PowerPoint Presentation</vt:lpstr>
      <vt:lpstr>Myths and Realities of Caring for LGBT Seniors </vt:lpstr>
      <vt:lpstr>PowerPoint Presentation</vt:lpstr>
      <vt:lpstr>PowerPoint Presentation</vt:lpstr>
      <vt:lpstr>PowerPoint Presentation</vt:lpstr>
      <vt:lpstr>PowerPoint Presentation</vt:lpstr>
      <vt:lpstr>Recognizing Cultural Bias</vt:lpstr>
      <vt:lpstr>PowerPoint Presentation</vt:lpstr>
      <vt:lpstr>PowerPoint Presentation</vt:lpstr>
      <vt:lpstr>PowerPoint Presentation</vt:lpstr>
      <vt:lpstr>PowerPoint Presentation</vt:lpstr>
      <vt:lpstr>Resources:</vt:lpstr>
      <vt:lpstr>Resources: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Kimberley Elbin</dc:creator>
  <cp:lastModifiedBy>Amy Greenbaum</cp:lastModifiedBy>
  <cp:revision>66</cp:revision>
  <dcterms:created xsi:type="dcterms:W3CDTF">2016-08-08T17:38:05Z</dcterms:created>
  <dcterms:modified xsi:type="dcterms:W3CDTF">2018-05-21T14:14:34Z</dcterms:modified>
</cp:coreProperties>
</file>